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8" r:id="rId2"/>
    <p:sldId id="279" r:id="rId3"/>
    <p:sldId id="314" r:id="rId4"/>
    <p:sldId id="315" r:id="rId5"/>
    <p:sldId id="316" r:id="rId6"/>
    <p:sldId id="317" r:id="rId7"/>
    <p:sldId id="256" r:id="rId8"/>
    <p:sldId id="300" r:id="rId9"/>
    <p:sldId id="287" r:id="rId10"/>
    <p:sldId id="290" r:id="rId11"/>
    <p:sldId id="291" r:id="rId12"/>
    <p:sldId id="282" r:id="rId13"/>
    <p:sldId id="283" r:id="rId14"/>
    <p:sldId id="267" r:id="rId15"/>
    <p:sldId id="268" r:id="rId16"/>
    <p:sldId id="261" r:id="rId17"/>
    <p:sldId id="262" r:id="rId18"/>
    <p:sldId id="265" r:id="rId19"/>
    <p:sldId id="269" r:id="rId20"/>
    <p:sldId id="263" r:id="rId21"/>
    <p:sldId id="264" r:id="rId22"/>
    <p:sldId id="284" r:id="rId23"/>
    <p:sldId id="285" r:id="rId24"/>
    <p:sldId id="301" r:id="rId25"/>
    <p:sldId id="280" r:id="rId26"/>
    <p:sldId id="286" r:id="rId27"/>
    <p:sldId id="302" r:id="rId28"/>
    <p:sldId id="303" r:id="rId29"/>
    <p:sldId id="304" r:id="rId30"/>
    <p:sldId id="311" r:id="rId31"/>
    <p:sldId id="312" r:id="rId32"/>
    <p:sldId id="305" r:id="rId33"/>
    <p:sldId id="306" r:id="rId34"/>
    <p:sldId id="307" r:id="rId35"/>
    <p:sldId id="308" r:id="rId36"/>
    <p:sldId id="309" r:id="rId37"/>
    <p:sldId id="313" r:id="rId38"/>
    <p:sldId id="310" r:id="rId39"/>
    <p:sldId id="274" r:id="rId40"/>
    <p:sldId id="276" r:id="rId41"/>
    <p:sldId id="275" r:id="rId42"/>
    <p:sldId id="31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D0005E"/>
    <a:srgbClr val="BE0260"/>
    <a:srgbClr val="018ACF"/>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40" autoAdjust="0"/>
  </p:normalViewPr>
  <p:slideViewPr>
    <p:cSldViewPr>
      <p:cViewPr>
        <p:scale>
          <a:sx n="66" d="100"/>
          <a:sy n="66" d="100"/>
        </p:scale>
        <p:origin x="-780" y="144"/>
      </p:cViewPr>
      <p:guideLst>
        <p:guide orient="horz" pos="2160"/>
        <p:guide pos="384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624882-A2FC-4B03-9D4A-1F9FA7CBA0C1}" type="doc">
      <dgm:prSet loTypeId="urn:microsoft.com/office/officeart/2005/8/layout/list1" loCatId="list" qsTypeId="urn:microsoft.com/office/officeart/2005/8/quickstyle/3d2" qsCatId="3D" csTypeId="urn:microsoft.com/office/officeart/2005/8/colors/accent2_2" csCatId="accent2" phldr="1"/>
      <dgm:spPr/>
      <dgm:t>
        <a:bodyPr/>
        <a:lstStyle/>
        <a:p>
          <a:endParaRPr lang="en-IN"/>
        </a:p>
      </dgm:t>
    </dgm:pt>
    <dgm:pt modelId="{F6EFFC03-D6FC-4FDA-840F-BE8C267A4EB0}">
      <dgm:prSet phldrT="[Text]"/>
      <dgm:spPr/>
      <dgm:t>
        <a:bodyPr/>
        <a:lstStyle/>
        <a:p>
          <a:pPr algn="ctr"/>
          <a:r>
            <a:rPr lang="en-IN" b="1" dirty="0" smtClean="0">
              <a:latin typeface="Arial Narrow" panose="020B0606020202030204" pitchFamily="34" charset="0"/>
            </a:rPr>
            <a:t>Formulated the Gene Sequence Dataset for </a:t>
          </a:r>
        </a:p>
        <a:p>
          <a:pPr algn="ctr"/>
          <a:r>
            <a:rPr lang="en-IN" b="1" dirty="0" smtClean="0">
              <a:latin typeface="Arial Narrow" panose="020B0606020202030204" pitchFamily="34" charset="0"/>
            </a:rPr>
            <a:t>NDD</a:t>
          </a:r>
          <a:endParaRPr lang="en-IN" b="1" dirty="0">
            <a:latin typeface="Arial Narrow" panose="020B0606020202030204" pitchFamily="34" charset="0"/>
          </a:endParaRPr>
        </a:p>
      </dgm:t>
    </dgm:pt>
    <dgm:pt modelId="{6DA05DF7-2AC1-4CFD-A99A-548A666C3C76}" type="parTrans" cxnId="{D45FCC83-2B2F-4937-9ED4-AD9E5E700BF6}">
      <dgm:prSet/>
      <dgm:spPr/>
      <dgm:t>
        <a:bodyPr/>
        <a:lstStyle/>
        <a:p>
          <a:endParaRPr lang="en-IN"/>
        </a:p>
      </dgm:t>
    </dgm:pt>
    <dgm:pt modelId="{8E5C3194-96FF-47B9-BC35-9518A7D3878B}" type="sibTrans" cxnId="{D45FCC83-2B2F-4937-9ED4-AD9E5E700BF6}">
      <dgm:prSet/>
      <dgm:spPr/>
      <dgm:t>
        <a:bodyPr/>
        <a:lstStyle/>
        <a:p>
          <a:endParaRPr lang="en-IN"/>
        </a:p>
      </dgm:t>
    </dgm:pt>
    <dgm:pt modelId="{A0EA9A20-598D-4B66-9AC8-5101393EDA1C}">
      <dgm:prSet phldrT="[Text]"/>
      <dgm:spPr/>
      <dgm:t>
        <a:bodyPr/>
        <a:lstStyle/>
        <a:p>
          <a:pPr algn="ctr"/>
          <a:r>
            <a:rPr lang="en-IN" b="1" dirty="0" smtClean="0">
              <a:latin typeface="Arial Narrow" panose="020B0606020202030204" pitchFamily="34" charset="0"/>
            </a:rPr>
            <a:t>Deployed CNN for NDD Classification</a:t>
          </a:r>
          <a:endParaRPr lang="en-IN" b="1" dirty="0">
            <a:latin typeface="Arial Narrow" panose="020B0606020202030204" pitchFamily="34" charset="0"/>
          </a:endParaRPr>
        </a:p>
      </dgm:t>
    </dgm:pt>
    <dgm:pt modelId="{36D9B601-E715-41F9-B770-74511476621B}" type="parTrans" cxnId="{F7632060-0348-4F9D-B475-F7E3D60F1739}">
      <dgm:prSet/>
      <dgm:spPr/>
      <dgm:t>
        <a:bodyPr/>
        <a:lstStyle/>
        <a:p>
          <a:endParaRPr lang="en-IN"/>
        </a:p>
      </dgm:t>
    </dgm:pt>
    <dgm:pt modelId="{BE05E580-7E42-4E5E-8061-4370EC733164}" type="sibTrans" cxnId="{F7632060-0348-4F9D-B475-F7E3D60F1739}">
      <dgm:prSet/>
      <dgm:spPr/>
      <dgm:t>
        <a:bodyPr/>
        <a:lstStyle/>
        <a:p>
          <a:endParaRPr lang="en-IN"/>
        </a:p>
      </dgm:t>
    </dgm:pt>
    <dgm:pt modelId="{7990A357-539C-4925-9805-B6105400B592}">
      <dgm:prSet phldrT="[Text]"/>
      <dgm:spPr/>
      <dgm:t>
        <a:bodyPr/>
        <a:lstStyle/>
        <a:p>
          <a:pPr algn="ctr"/>
          <a:r>
            <a:rPr lang="en-IN" b="1" dirty="0" smtClean="0">
              <a:latin typeface="Arial Narrow" panose="020B0606020202030204" pitchFamily="34" charset="0"/>
            </a:rPr>
            <a:t>Analysed the Gene Correlation</a:t>
          </a:r>
          <a:endParaRPr lang="en-IN" b="1" dirty="0">
            <a:latin typeface="Arial Narrow" panose="020B0606020202030204" pitchFamily="34" charset="0"/>
          </a:endParaRPr>
        </a:p>
      </dgm:t>
    </dgm:pt>
    <dgm:pt modelId="{3632C6E6-8E6B-4523-ABDB-18B340ABBEED}" type="parTrans" cxnId="{13A5604F-8622-4194-943E-4FFCFA24D88C}">
      <dgm:prSet/>
      <dgm:spPr/>
      <dgm:t>
        <a:bodyPr/>
        <a:lstStyle/>
        <a:p>
          <a:endParaRPr lang="en-IN"/>
        </a:p>
      </dgm:t>
    </dgm:pt>
    <dgm:pt modelId="{61E09126-C4B9-4391-9325-69F146D7EE10}" type="sibTrans" cxnId="{13A5604F-8622-4194-943E-4FFCFA24D88C}">
      <dgm:prSet/>
      <dgm:spPr/>
      <dgm:t>
        <a:bodyPr/>
        <a:lstStyle/>
        <a:p>
          <a:endParaRPr lang="en-IN"/>
        </a:p>
      </dgm:t>
    </dgm:pt>
    <dgm:pt modelId="{F5169C61-E86F-4C43-AF04-0AFFBF2FF3E7}" type="pres">
      <dgm:prSet presAssocID="{61624882-A2FC-4B03-9D4A-1F9FA7CBA0C1}" presName="linear" presStyleCnt="0">
        <dgm:presLayoutVars>
          <dgm:dir/>
          <dgm:animLvl val="lvl"/>
          <dgm:resizeHandles val="exact"/>
        </dgm:presLayoutVars>
      </dgm:prSet>
      <dgm:spPr/>
      <dgm:t>
        <a:bodyPr/>
        <a:lstStyle/>
        <a:p>
          <a:endParaRPr lang="en-IN"/>
        </a:p>
      </dgm:t>
    </dgm:pt>
    <dgm:pt modelId="{E772245A-89F0-45B8-838B-26D7452C04E3}" type="pres">
      <dgm:prSet presAssocID="{F6EFFC03-D6FC-4FDA-840F-BE8C267A4EB0}" presName="parentLin" presStyleCnt="0"/>
      <dgm:spPr/>
    </dgm:pt>
    <dgm:pt modelId="{56A3D44B-AF1F-44C1-9C85-6394DF3ADEA2}" type="pres">
      <dgm:prSet presAssocID="{F6EFFC03-D6FC-4FDA-840F-BE8C267A4EB0}" presName="parentLeftMargin" presStyleLbl="node1" presStyleIdx="0" presStyleCnt="3"/>
      <dgm:spPr/>
      <dgm:t>
        <a:bodyPr/>
        <a:lstStyle/>
        <a:p>
          <a:endParaRPr lang="en-IN"/>
        </a:p>
      </dgm:t>
    </dgm:pt>
    <dgm:pt modelId="{A70D783D-4879-4479-8250-1A17DC2E36E7}" type="pres">
      <dgm:prSet presAssocID="{F6EFFC03-D6FC-4FDA-840F-BE8C267A4EB0}" presName="parentText" presStyleLbl="node1" presStyleIdx="0" presStyleCnt="3">
        <dgm:presLayoutVars>
          <dgm:chMax val="0"/>
          <dgm:bulletEnabled val="1"/>
        </dgm:presLayoutVars>
      </dgm:prSet>
      <dgm:spPr/>
      <dgm:t>
        <a:bodyPr/>
        <a:lstStyle/>
        <a:p>
          <a:endParaRPr lang="en-IN"/>
        </a:p>
      </dgm:t>
    </dgm:pt>
    <dgm:pt modelId="{B37DA381-05B8-40D7-B404-319F518AEB39}" type="pres">
      <dgm:prSet presAssocID="{F6EFFC03-D6FC-4FDA-840F-BE8C267A4EB0}" presName="negativeSpace" presStyleCnt="0"/>
      <dgm:spPr/>
    </dgm:pt>
    <dgm:pt modelId="{09062B52-0BEF-4D69-B02E-459860F0FD25}" type="pres">
      <dgm:prSet presAssocID="{F6EFFC03-D6FC-4FDA-840F-BE8C267A4EB0}" presName="childText" presStyleLbl="conFgAcc1" presStyleIdx="0" presStyleCnt="3" custLinFactY="66479" custLinFactNeighborY="100000">
        <dgm:presLayoutVars>
          <dgm:bulletEnabled val="1"/>
        </dgm:presLayoutVars>
      </dgm:prSet>
      <dgm:spPr/>
    </dgm:pt>
    <dgm:pt modelId="{DAA4A019-B6BA-470D-B158-FEC6E5AE2907}" type="pres">
      <dgm:prSet presAssocID="{8E5C3194-96FF-47B9-BC35-9518A7D3878B}" presName="spaceBetweenRectangles" presStyleCnt="0"/>
      <dgm:spPr/>
    </dgm:pt>
    <dgm:pt modelId="{DC954AFF-2723-4F5C-A4FC-9B36040DE880}" type="pres">
      <dgm:prSet presAssocID="{A0EA9A20-598D-4B66-9AC8-5101393EDA1C}" presName="parentLin" presStyleCnt="0"/>
      <dgm:spPr/>
    </dgm:pt>
    <dgm:pt modelId="{241A3DAE-2C1B-445D-8C2D-AFF200D0FDF9}" type="pres">
      <dgm:prSet presAssocID="{A0EA9A20-598D-4B66-9AC8-5101393EDA1C}" presName="parentLeftMargin" presStyleLbl="node1" presStyleIdx="0" presStyleCnt="3"/>
      <dgm:spPr/>
      <dgm:t>
        <a:bodyPr/>
        <a:lstStyle/>
        <a:p>
          <a:endParaRPr lang="en-IN"/>
        </a:p>
      </dgm:t>
    </dgm:pt>
    <dgm:pt modelId="{A4B1DE23-FB5C-4306-9F58-79A377210939}" type="pres">
      <dgm:prSet presAssocID="{A0EA9A20-598D-4B66-9AC8-5101393EDA1C}" presName="parentText" presStyleLbl="node1" presStyleIdx="1" presStyleCnt="3">
        <dgm:presLayoutVars>
          <dgm:chMax val="0"/>
          <dgm:bulletEnabled val="1"/>
        </dgm:presLayoutVars>
      </dgm:prSet>
      <dgm:spPr/>
      <dgm:t>
        <a:bodyPr/>
        <a:lstStyle/>
        <a:p>
          <a:endParaRPr lang="en-IN"/>
        </a:p>
      </dgm:t>
    </dgm:pt>
    <dgm:pt modelId="{3192C9A1-853F-40DB-BE0C-6DC0586224D3}" type="pres">
      <dgm:prSet presAssocID="{A0EA9A20-598D-4B66-9AC8-5101393EDA1C}" presName="negativeSpace" presStyleCnt="0"/>
      <dgm:spPr/>
    </dgm:pt>
    <dgm:pt modelId="{47099E65-0903-4588-8FE3-EC4BE4E5F79A}" type="pres">
      <dgm:prSet presAssocID="{A0EA9A20-598D-4B66-9AC8-5101393EDA1C}" presName="childText" presStyleLbl="conFgAcc1" presStyleIdx="1" presStyleCnt="3">
        <dgm:presLayoutVars>
          <dgm:bulletEnabled val="1"/>
        </dgm:presLayoutVars>
      </dgm:prSet>
      <dgm:spPr/>
    </dgm:pt>
    <dgm:pt modelId="{43D64305-29F7-46B5-8913-D466228628DB}" type="pres">
      <dgm:prSet presAssocID="{BE05E580-7E42-4E5E-8061-4370EC733164}" presName="spaceBetweenRectangles" presStyleCnt="0"/>
      <dgm:spPr/>
    </dgm:pt>
    <dgm:pt modelId="{92210E05-40F9-4D4C-A09C-2516EDF0C2C5}" type="pres">
      <dgm:prSet presAssocID="{7990A357-539C-4925-9805-B6105400B592}" presName="parentLin" presStyleCnt="0"/>
      <dgm:spPr/>
    </dgm:pt>
    <dgm:pt modelId="{BAB28035-BDD8-433E-AF92-DC4B23E1C138}" type="pres">
      <dgm:prSet presAssocID="{7990A357-539C-4925-9805-B6105400B592}" presName="parentLeftMargin" presStyleLbl="node1" presStyleIdx="1" presStyleCnt="3"/>
      <dgm:spPr/>
      <dgm:t>
        <a:bodyPr/>
        <a:lstStyle/>
        <a:p>
          <a:endParaRPr lang="en-IN"/>
        </a:p>
      </dgm:t>
    </dgm:pt>
    <dgm:pt modelId="{98C5D5F1-2E9C-47AE-8CCC-0FC943FEA31D}" type="pres">
      <dgm:prSet presAssocID="{7990A357-539C-4925-9805-B6105400B592}" presName="parentText" presStyleLbl="node1" presStyleIdx="2" presStyleCnt="3">
        <dgm:presLayoutVars>
          <dgm:chMax val="0"/>
          <dgm:bulletEnabled val="1"/>
        </dgm:presLayoutVars>
      </dgm:prSet>
      <dgm:spPr/>
      <dgm:t>
        <a:bodyPr/>
        <a:lstStyle/>
        <a:p>
          <a:endParaRPr lang="en-IN"/>
        </a:p>
      </dgm:t>
    </dgm:pt>
    <dgm:pt modelId="{9D61525B-2FF7-4FD3-8A0C-8E4CD80D059F}" type="pres">
      <dgm:prSet presAssocID="{7990A357-539C-4925-9805-B6105400B592}" presName="negativeSpace" presStyleCnt="0"/>
      <dgm:spPr/>
    </dgm:pt>
    <dgm:pt modelId="{3846F2F1-743E-4D10-9532-ADA37B16BA7F}" type="pres">
      <dgm:prSet presAssocID="{7990A357-539C-4925-9805-B6105400B592}" presName="childText" presStyleLbl="conFgAcc1" presStyleIdx="2" presStyleCnt="3">
        <dgm:presLayoutVars>
          <dgm:bulletEnabled val="1"/>
        </dgm:presLayoutVars>
      </dgm:prSet>
      <dgm:spPr/>
    </dgm:pt>
  </dgm:ptLst>
  <dgm:cxnLst>
    <dgm:cxn modelId="{F7632060-0348-4F9D-B475-F7E3D60F1739}" srcId="{61624882-A2FC-4B03-9D4A-1F9FA7CBA0C1}" destId="{A0EA9A20-598D-4B66-9AC8-5101393EDA1C}" srcOrd="1" destOrd="0" parTransId="{36D9B601-E715-41F9-B770-74511476621B}" sibTransId="{BE05E580-7E42-4E5E-8061-4370EC733164}"/>
    <dgm:cxn modelId="{13A5604F-8622-4194-943E-4FFCFA24D88C}" srcId="{61624882-A2FC-4B03-9D4A-1F9FA7CBA0C1}" destId="{7990A357-539C-4925-9805-B6105400B592}" srcOrd="2" destOrd="0" parTransId="{3632C6E6-8E6B-4523-ABDB-18B340ABBEED}" sibTransId="{61E09126-C4B9-4391-9325-69F146D7EE10}"/>
    <dgm:cxn modelId="{4E70392C-4803-4AEE-AC5C-728CDB8B806E}" type="presOf" srcId="{A0EA9A20-598D-4B66-9AC8-5101393EDA1C}" destId="{241A3DAE-2C1B-445D-8C2D-AFF200D0FDF9}" srcOrd="0" destOrd="0" presId="urn:microsoft.com/office/officeart/2005/8/layout/list1"/>
    <dgm:cxn modelId="{DCDA1E64-3A60-4C4C-B46B-C87C2E618C2E}" type="presOf" srcId="{F6EFFC03-D6FC-4FDA-840F-BE8C267A4EB0}" destId="{A70D783D-4879-4479-8250-1A17DC2E36E7}" srcOrd="1" destOrd="0" presId="urn:microsoft.com/office/officeart/2005/8/layout/list1"/>
    <dgm:cxn modelId="{7E6BB487-6B5A-4209-96A2-C6929E400711}" type="presOf" srcId="{7990A357-539C-4925-9805-B6105400B592}" destId="{BAB28035-BDD8-433E-AF92-DC4B23E1C138}" srcOrd="0" destOrd="0" presId="urn:microsoft.com/office/officeart/2005/8/layout/list1"/>
    <dgm:cxn modelId="{43D62573-DAE8-431E-98BE-B4B99CCEE12F}" type="presOf" srcId="{61624882-A2FC-4B03-9D4A-1F9FA7CBA0C1}" destId="{F5169C61-E86F-4C43-AF04-0AFFBF2FF3E7}" srcOrd="0" destOrd="0" presId="urn:microsoft.com/office/officeart/2005/8/layout/list1"/>
    <dgm:cxn modelId="{18881EC6-B053-44FD-A642-73DF3DA2E0D2}" type="presOf" srcId="{A0EA9A20-598D-4B66-9AC8-5101393EDA1C}" destId="{A4B1DE23-FB5C-4306-9F58-79A377210939}" srcOrd="1" destOrd="0" presId="urn:microsoft.com/office/officeart/2005/8/layout/list1"/>
    <dgm:cxn modelId="{38A66B12-9D31-486F-AD6B-5DDBD73F45FE}" type="presOf" srcId="{F6EFFC03-D6FC-4FDA-840F-BE8C267A4EB0}" destId="{56A3D44B-AF1F-44C1-9C85-6394DF3ADEA2}" srcOrd="0" destOrd="0" presId="urn:microsoft.com/office/officeart/2005/8/layout/list1"/>
    <dgm:cxn modelId="{FEA18ABD-7411-4858-89A8-01DB5630D153}" type="presOf" srcId="{7990A357-539C-4925-9805-B6105400B592}" destId="{98C5D5F1-2E9C-47AE-8CCC-0FC943FEA31D}" srcOrd="1" destOrd="0" presId="urn:microsoft.com/office/officeart/2005/8/layout/list1"/>
    <dgm:cxn modelId="{D45FCC83-2B2F-4937-9ED4-AD9E5E700BF6}" srcId="{61624882-A2FC-4B03-9D4A-1F9FA7CBA0C1}" destId="{F6EFFC03-D6FC-4FDA-840F-BE8C267A4EB0}" srcOrd="0" destOrd="0" parTransId="{6DA05DF7-2AC1-4CFD-A99A-548A666C3C76}" sibTransId="{8E5C3194-96FF-47B9-BC35-9518A7D3878B}"/>
    <dgm:cxn modelId="{AB9DA628-8FC8-4C7F-B761-5FECEF7085D8}" type="presParOf" srcId="{F5169C61-E86F-4C43-AF04-0AFFBF2FF3E7}" destId="{E772245A-89F0-45B8-838B-26D7452C04E3}" srcOrd="0" destOrd="0" presId="urn:microsoft.com/office/officeart/2005/8/layout/list1"/>
    <dgm:cxn modelId="{22821CE7-FC24-44D4-BD8F-1548A9ECF89C}" type="presParOf" srcId="{E772245A-89F0-45B8-838B-26D7452C04E3}" destId="{56A3D44B-AF1F-44C1-9C85-6394DF3ADEA2}" srcOrd="0" destOrd="0" presId="urn:microsoft.com/office/officeart/2005/8/layout/list1"/>
    <dgm:cxn modelId="{8A365171-5E61-4076-A951-5534254D0253}" type="presParOf" srcId="{E772245A-89F0-45B8-838B-26D7452C04E3}" destId="{A70D783D-4879-4479-8250-1A17DC2E36E7}" srcOrd="1" destOrd="0" presId="urn:microsoft.com/office/officeart/2005/8/layout/list1"/>
    <dgm:cxn modelId="{D2BDAE63-1D79-4640-9F08-07747FB56502}" type="presParOf" srcId="{F5169C61-E86F-4C43-AF04-0AFFBF2FF3E7}" destId="{B37DA381-05B8-40D7-B404-319F518AEB39}" srcOrd="1" destOrd="0" presId="urn:microsoft.com/office/officeart/2005/8/layout/list1"/>
    <dgm:cxn modelId="{74689620-E632-4B1F-B652-8C1741353847}" type="presParOf" srcId="{F5169C61-E86F-4C43-AF04-0AFFBF2FF3E7}" destId="{09062B52-0BEF-4D69-B02E-459860F0FD25}" srcOrd="2" destOrd="0" presId="urn:microsoft.com/office/officeart/2005/8/layout/list1"/>
    <dgm:cxn modelId="{EFBB0F55-D7C0-43C7-B13C-D9DF99D2FD82}" type="presParOf" srcId="{F5169C61-E86F-4C43-AF04-0AFFBF2FF3E7}" destId="{DAA4A019-B6BA-470D-B158-FEC6E5AE2907}" srcOrd="3" destOrd="0" presId="urn:microsoft.com/office/officeart/2005/8/layout/list1"/>
    <dgm:cxn modelId="{25B095CF-156A-48CE-B408-E75A26A25182}" type="presParOf" srcId="{F5169C61-E86F-4C43-AF04-0AFFBF2FF3E7}" destId="{DC954AFF-2723-4F5C-A4FC-9B36040DE880}" srcOrd="4" destOrd="0" presId="urn:microsoft.com/office/officeart/2005/8/layout/list1"/>
    <dgm:cxn modelId="{D3E4F77A-56FC-4560-91C0-DFC199FE2395}" type="presParOf" srcId="{DC954AFF-2723-4F5C-A4FC-9B36040DE880}" destId="{241A3DAE-2C1B-445D-8C2D-AFF200D0FDF9}" srcOrd="0" destOrd="0" presId="urn:microsoft.com/office/officeart/2005/8/layout/list1"/>
    <dgm:cxn modelId="{9E6A14B9-F4A2-4417-87C3-AC5F41C310FC}" type="presParOf" srcId="{DC954AFF-2723-4F5C-A4FC-9B36040DE880}" destId="{A4B1DE23-FB5C-4306-9F58-79A377210939}" srcOrd="1" destOrd="0" presId="urn:microsoft.com/office/officeart/2005/8/layout/list1"/>
    <dgm:cxn modelId="{5A8026FB-EA2A-4BC7-925C-B7E875A692B6}" type="presParOf" srcId="{F5169C61-E86F-4C43-AF04-0AFFBF2FF3E7}" destId="{3192C9A1-853F-40DB-BE0C-6DC0586224D3}" srcOrd="5" destOrd="0" presId="urn:microsoft.com/office/officeart/2005/8/layout/list1"/>
    <dgm:cxn modelId="{2F39C7B1-E3D2-49FB-B896-36325FD780DB}" type="presParOf" srcId="{F5169C61-E86F-4C43-AF04-0AFFBF2FF3E7}" destId="{47099E65-0903-4588-8FE3-EC4BE4E5F79A}" srcOrd="6" destOrd="0" presId="urn:microsoft.com/office/officeart/2005/8/layout/list1"/>
    <dgm:cxn modelId="{447C634C-677C-46FC-B0FA-EF9C58E15638}" type="presParOf" srcId="{F5169C61-E86F-4C43-AF04-0AFFBF2FF3E7}" destId="{43D64305-29F7-46B5-8913-D466228628DB}" srcOrd="7" destOrd="0" presId="urn:microsoft.com/office/officeart/2005/8/layout/list1"/>
    <dgm:cxn modelId="{060FF88E-EF28-4B56-8296-CB6719E24D66}" type="presParOf" srcId="{F5169C61-E86F-4C43-AF04-0AFFBF2FF3E7}" destId="{92210E05-40F9-4D4C-A09C-2516EDF0C2C5}" srcOrd="8" destOrd="0" presId="urn:microsoft.com/office/officeart/2005/8/layout/list1"/>
    <dgm:cxn modelId="{DA530A7E-6FB6-4D99-98AF-4D8C429296D9}" type="presParOf" srcId="{92210E05-40F9-4D4C-A09C-2516EDF0C2C5}" destId="{BAB28035-BDD8-433E-AF92-DC4B23E1C138}" srcOrd="0" destOrd="0" presId="urn:microsoft.com/office/officeart/2005/8/layout/list1"/>
    <dgm:cxn modelId="{A3BA8936-EB0D-4C13-88BA-CD7348DC2A74}" type="presParOf" srcId="{92210E05-40F9-4D4C-A09C-2516EDF0C2C5}" destId="{98C5D5F1-2E9C-47AE-8CCC-0FC943FEA31D}" srcOrd="1" destOrd="0" presId="urn:microsoft.com/office/officeart/2005/8/layout/list1"/>
    <dgm:cxn modelId="{DC04AADD-5D34-4B96-B65F-E9205297D967}" type="presParOf" srcId="{F5169C61-E86F-4C43-AF04-0AFFBF2FF3E7}" destId="{9D61525B-2FF7-4FD3-8A0C-8E4CD80D059F}" srcOrd="9" destOrd="0" presId="urn:microsoft.com/office/officeart/2005/8/layout/list1"/>
    <dgm:cxn modelId="{4AB1ACA9-7325-410E-9B19-0B7AE4BC401E}" type="presParOf" srcId="{F5169C61-E86F-4C43-AF04-0AFFBF2FF3E7}" destId="{3846F2F1-743E-4D10-9532-ADA37B16BA7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62B52-0BEF-4D69-B02E-459860F0FD25}">
      <dsp:nvSpPr>
        <dsp:cNvPr id="0" name=""/>
        <dsp:cNvSpPr/>
      </dsp:nvSpPr>
      <dsp:spPr>
        <a:xfrm>
          <a:off x="0" y="1134583"/>
          <a:ext cx="10972800" cy="7308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70D783D-4879-4479-8250-1A17DC2E36E7}">
      <dsp:nvSpPr>
        <dsp:cNvPr id="0" name=""/>
        <dsp:cNvSpPr/>
      </dsp:nvSpPr>
      <dsp:spPr>
        <a:xfrm>
          <a:off x="548640" y="64115"/>
          <a:ext cx="7680960" cy="8560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0322" tIns="0" rIns="290322" bIns="0" numCol="1" spcCol="1270" anchor="ctr" anchorCtr="0">
          <a:noAutofit/>
        </a:bodyPr>
        <a:lstStyle/>
        <a:p>
          <a:pPr lvl="0" algn="ctr" defTabSz="1289050">
            <a:lnSpc>
              <a:spcPct val="90000"/>
            </a:lnSpc>
            <a:spcBef>
              <a:spcPct val="0"/>
            </a:spcBef>
            <a:spcAft>
              <a:spcPct val="35000"/>
            </a:spcAft>
          </a:pPr>
          <a:r>
            <a:rPr lang="en-IN" sz="2900" b="1" kern="1200" dirty="0" smtClean="0">
              <a:latin typeface="Arial Narrow" panose="020B0606020202030204" pitchFamily="34" charset="0"/>
            </a:rPr>
            <a:t>Formulated the Gene Sequence Dataset for </a:t>
          </a:r>
        </a:p>
        <a:p>
          <a:pPr lvl="0" algn="ctr" defTabSz="1289050">
            <a:lnSpc>
              <a:spcPct val="90000"/>
            </a:lnSpc>
            <a:spcBef>
              <a:spcPct val="0"/>
            </a:spcBef>
            <a:spcAft>
              <a:spcPct val="35000"/>
            </a:spcAft>
          </a:pPr>
          <a:r>
            <a:rPr lang="en-IN" sz="2900" b="1" kern="1200" dirty="0" smtClean="0">
              <a:latin typeface="Arial Narrow" panose="020B0606020202030204" pitchFamily="34" charset="0"/>
            </a:rPr>
            <a:t>NDD</a:t>
          </a:r>
          <a:endParaRPr lang="en-IN" sz="2900" b="1" kern="1200" dirty="0">
            <a:latin typeface="Arial Narrow" panose="020B0606020202030204" pitchFamily="34" charset="0"/>
          </a:endParaRPr>
        </a:p>
      </dsp:txBody>
      <dsp:txXfrm>
        <a:off x="590430" y="105905"/>
        <a:ext cx="7597380" cy="772500"/>
      </dsp:txXfrm>
    </dsp:sp>
    <dsp:sp modelId="{47099E65-0903-4588-8FE3-EC4BE4E5F79A}">
      <dsp:nvSpPr>
        <dsp:cNvPr id="0" name=""/>
        <dsp:cNvSpPr/>
      </dsp:nvSpPr>
      <dsp:spPr>
        <a:xfrm>
          <a:off x="0" y="1807595"/>
          <a:ext cx="10972800" cy="7308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A4B1DE23-FB5C-4306-9F58-79A377210939}">
      <dsp:nvSpPr>
        <dsp:cNvPr id="0" name=""/>
        <dsp:cNvSpPr/>
      </dsp:nvSpPr>
      <dsp:spPr>
        <a:xfrm>
          <a:off x="548640" y="1379555"/>
          <a:ext cx="7680960" cy="8560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0322" tIns="0" rIns="290322" bIns="0" numCol="1" spcCol="1270" anchor="ctr" anchorCtr="0">
          <a:noAutofit/>
        </a:bodyPr>
        <a:lstStyle/>
        <a:p>
          <a:pPr lvl="0" algn="ctr" defTabSz="1289050">
            <a:lnSpc>
              <a:spcPct val="90000"/>
            </a:lnSpc>
            <a:spcBef>
              <a:spcPct val="0"/>
            </a:spcBef>
            <a:spcAft>
              <a:spcPct val="35000"/>
            </a:spcAft>
          </a:pPr>
          <a:r>
            <a:rPr lang="en-IN" sz="2900" b="1" kern="1200" dirty="0" smtClean="0">
              <a:latin typeface="Arial Narrow" panose="020B0606020202030204" pitchFamily="34" charset="0"/>
            </a:rPr>
            <a:t>Deployed CNN for NDD Classification</a:t>
          </a:r>
          <a:endParaRPr lang="en-IN" sz="2900" b="1" kern="1200" dirty="0">
            <a:latin typeface="Arial Narrow" panose="020B0606020202030204" pitchFamily="34" charset="0"/>
          </a:endParaRPr>
        </a:p>
      </dsp:txBody>
      <dsp:txXfrm>
        <a:off x="590430" y="1421345"/>
        <a:ext cx="7597380" cy="772500"/>
      </dsp:txXfrm>
    </dsp:sp>
    <dsp:sp modelId="{3846F2F1-743E-4D10-9532-ADA37B16BA7F}">
      <dsp:nvSpPr>
        <dsp:cNvPr id="0" name=""/>
        <dsp:cNvSpPr/>
      </dsp:nvSpPr>
      <dsp:spPr>
        <a:xfrm>
          <a:off x="0" y="3123035"/>
          <a:ext cx="10972800" cy="7308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sp>
    <dsp:sp modelId="{98C5D5F1-2E9C-47AE-8CCC-0FC943FEA31D}">
      <dsp:nvSpPr>
        <dsp:cNvPr id="0" name=""/>
        <dsp:cNvSpPr/>
      </dsp:nvSpPr>
      <dsp:spPr>
        <a:xfrm>
          <a:off x="548640" y="2694994"/>
          <a:ext cx="7680960" cy="8560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0322" tIns="0" rIns="290322" bIns="0" numCol="1" spcCol="1270" anchor="ctr" anchorCtr="0">
          <a:noAutofit/>
        </a:bodyPr>
        <a:lstStyle/>
        <a:p>
          <a:pPr lvl="0" algn="ctr" defTabSz="1289050">
            <a:lnSpc>
              <a:spcPct val="90000"/>
            </a:lnSpc>
            <a:spcBef>
              <a:spcPct val="0"/>
            </a:spcBef>
            <a:spcAft>
              <a:spcPct val="35000"/>
            </a:spcAft>
          </a:pPr>
          <a:r>
            <a:rPr lang="en-IN" sz="2900" b="1" kern="1200" dirty="0" smtClean="0">
              <a:latin typeface="Arial Narrow" panose="020B0606020202030204" pitchFamily="34" charset="0"/>
            </a:rPr>
            <a:t>Analysed the Gene Correlation</a:t>
          </a:r>
          <a:endParaRPr lang="en-IN" sz="2900" b="1" kern="1200" dirty="0">
            <a:latin typeface="Arial Narrow" panose="020B0606020202030204" pitchFamily="34" charset="0"/>
          </a:endParaRPr>
        </a:p>
      </dsp:txBody>
      <dsp:txXfrm>
        <a:off x="590430" y="2736784"/>
        <a:ext cx="7597380" cy="7725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7BD83A-8FE7-4D4B-8E54-CAD4D884DE0B}" type="datetimeFigureOut">
              <a:rPr lang="en-US" smtClean="0"/>
              <a:t>10/8/2020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4A740-C3C7-4477-A128-A8C69F6D0A1D}" type="slidenum">
              <a:rPr lang="en-US" smtClean="0"/>
              <a:t>‹#›</a:t>
            </a:fld>
            <a:endParaRPr lang="en-US"/>
          </a:p>
        </p:txBody>
      </p:sp>
    </p:spTree>
    <p:extLst>
      <p:ext uri="{BB962C8B-B14F-4D97-AF65-F5344CB8AC3E}">
        <p14:creationId xmlns:p14="http://schemas.microsoft.com/office/powerpoint/2010/main" val="1654237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664A740-C3C7-4477-A128-A8C69F6D0A1D}" type="slidenum">
              <a:rPr lang="en-US" smtClean="0"/>
              <a:t>20</a:t>
            </a:fld>
            <a:endParaRPr lang="en-US"/>
          </a:p>
        </p:txBody>
      </p:sp>
    </p:spTree>
    <p:extLst>
      <p:ext uri="{BB962C8B-B14F-4D97-AF65-F5344CB8AC3E}">
        <p14:creationId xmlns:p14="http://schemas.microsoft.com/office/powerpoint/2010/main" val="1774833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21</a:t>
            </a:fld>
            <a:endParaRPr lang="en-US"/>
          </a:p>
        </p:txBody>
      </p:sp>
    </p:spTree>
    <p:extLst>
      <p:ext uri="{BB962C8B-B14F-4D97-AF65-F5344CB8AC3E}">
        <p14:creationId xmlns:p14="http://schemas.microsoft.com/office/powerpoint/2010/main" val="294843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report is automatically generated by metascape.org based</a:t>
            </a:r>
            <a:r>
              <a:rPr lang="en-US" baseline="0" dirty="0"/>
              <a:t> on the gene lists you submitted and the analyses you specified.</a:t>
            </a:r>
            <a:endParaRPr lang="en-US" dirty="0"/>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7</a:t>
            </a:fld>
            <a:endParaRPr lang="en-US"/>
          </a:p>
        </p:txBody>
      </p:sp>
    </p:spTree>
    <p:extLst>
      <p:ext uri="{BB962C8B-B14F-4D97-AF65-F5344CB8AC3E}">
        <p14:creationId xmlns:p14="http://schemas.microsoft.com/office/powerpoint/2010/main" val="401006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a:t>
            </a:r>
            <a:r>
              <a:rPr lang="en-US" dirty="0" err="1"/>
              <a:t>Circos</a:t>
            </a:r>
            <a:r>
              <a:rPr lang="en-US" baseline="0" dirty="0"/>
              <a:t> plot shows how genes from the input gene lists overlap.</a:t>
            </a:r>
          </a:p>
          <a:p>
            <a:endParaRPr lang="en-US" baseline="0" dirty="0"/>
          </a:p>
          <a:p>
            <a:r>
              <a:rPr lang="en-US" baseline="0" dirty="0"/>
              <a:t>On the outside, each arc represents the identity of each gene list, using the same color code as the color used for table rows in slide #2.</a:t>
            </a:r>
          </a:p>
          <a:p>
            <a:r>
              <a:rPr lang="en-US" baseline="0" dirty="0"/>
              <a:t>On the inside, each arc represent a gene list, where each gene has a spot on the arc.  Dark orange color represents the genes that appear in multiple lists and light orange color represents genes that are unique to that gene list.</a:t>
            </a:r>
          </a:p>
          <a:p>
            <a:r>
              <a:rPr lang="en-US" baseline="0" dirty="0"/>
              <a:t>Purple lines link the same gene that are shared by multiple gene lists.</a:t>
            </a:r>
          </a:p>
          <a:p>
            <a:endParaRPr lang="en-US" baseline="0" dirty="0"/>
          </a:p>
          <a:p>
            <a:r>
              <a:rPr lang="en-US" baseline="0" dirty="0"/>
              <a:t>The greater the number of purple links and the longer the dark orange arcs implies greater overlap among the input gene lists.</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14</a:t>
            </a:fld>
            <a:endParaRPr lang="en-US"/>
          </a:p>
        </p:txBody>
      </p:sp>
    </p:spTree>
    <p:extLst>
      <p:ext uri="{BB962C8B-B14F-4D97-AF65-F5344CB8AC3E}">
        <p14:creationId xmlns:p14="http://schemas.microsoft.com/office/powerpoint/2010/main" val="380109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a:t>
            </a:r>
            <a:r>
              <a:rPr lang="en-US" dirty="0" err="1"/>
              <a:t>Circos</a:t>
            </a:r>
            <a:r>
              <a:rPr lang="en-US" baseline="0" dirty="0"/>
              <a:t> plot shows how genes from the input gene lists overlap.</a:t>
            </a:r>
          </a:p>
          <a:p>
            <a:endParaRPr lang="en-US" baseline="0" dirty="0"/>
          </a:p>
          <a:p>
            <a:r>
              <a:rPr lang="en-US" baseline="0" dirty="0"/>
              <a:t>On the outside, each arc represents the identity of each gene list, using the same color code as the color used for table rows in slide #2.</a:t>
            </a:r>
          </a:p>
          <a:p>
            <a:r>
              <a:rPr lang="en-US" baseline="0" dirty="0"/>
              <a:t>On the inside, each arc represent a gene list, where each gene has a spot on the arc.  Dark orange color represents the genes that appear in multiple lists and light orange color represents genes that are unique to that gene list.</a:t>
            </a:r>
          </a:p>
          <a:p>
            <a:r>
              <a:rPr lang="en-US" baseline="0" dirty="0"/>
              <a:t>Purple lines link the same gene that are shared by multiple gene lists.</a:t>
            </a:r>
          </a:p>
          <a:p>
            <a:r>
              <a:rPr lang="en-US" baseline="0" dirty="0"/>
              <a:t>Blue lines link the different genes where they fall into the same ontology term (the term has to statistically significantly enriched and with size no larger than 100).</a:t>
            </a:r>
          </a:p>
          <a:p>
            <a:endParaRPr lang="en-US" baseline="0" dirty="0"/>
          </a:p>
          <a:p>
            <a:r>
              <a:rPr lang="en-US" baseline="0" dirty="0"/>
              <a:t>The greater the number of purple links and the longer the dark orange arcs implies greater overlap among the input gene lists.  Blue links indicate the amount of functional overlap among the input gene lists.  It is common in meta-analysis that we observe little directly overlap among studies, due to the variations in the biological assays used, however, we tend to see a lot more functional overlap, as these studies probably captured different parts of the same biological processes.</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15</a:t>
            </a:fld>
            <a:endParaRPr lang="en-US"/>
          </a:p>
        </p:txBody>
      </p:sp>
    </p:spTree>
    <p:extLst>
      <p:ext uri="{BB962C8B-B14F-4D97-AF65-F5344CB8AC3E}">
        <p14:creationId xmlns:p14="http://schemas.microsoft.com/office/powerpoint/2010/main" val="37506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first</a:t>
            </a:r>
            <a:r>
              <a:rPr lang="en-US" baseline="0" dirty="0"/>
              <a:t> identified all statistically enriched terms (can be GO/KEGG terms, canonical pathways, hall mark gene sets, etc., based on what your choice during the analysis), accumulative hypergeometric p-values and enrichment factors were calculated and used for filtering.  Remaining significant terms were then hierarchically clustered into a tree based on Kappa-statistical similarities among their gene memberships (similar to what is used in NCI DAVID site).  Then 0.3 kappa score was applied as the threshold to cast the tree into term clusters.  The terms within each cluster are exported in the Excel spreadsheet named “Enrichment Analysis”.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selected the term with the best p-value within each cluster as its representative term and display them in a </a:t>
            </a:r>
            <a:r>
              <a:rPr lang="en-US" baseline="0" dirty="0" err="1"/>
              <a:t>dendrogram</a:t>
            </a:r>
            <a:r>
              <a:rPr lang="en-US" baseline="0" dirty="0"/>
              <a:t>. The </a:t>
            </a:r>
            <a:r>
              <a:rPr lang="en-US" baseline="0" dirty="0" err="1"/>
              <a:t>heatmap</a:t>
            </a:r>
            <a:r>
              <a:rPr lang="en-US" baseline="0" dirty="0"/>
              <a:t> cells are colored by their p-values, white cells indicate the lack of enrichment for that term in the corresponding gene list.  We also export files behind this </a:t>
            </a:r>
            <a:r>
              <a:rPr lang="en-US" baseline="0" dirty="0" err="1"/>
              <a:t>heatmap</a:t>
            </a:r>
            <a:r>
              <a:rPr lang="en-US" baseline="0" dirty="0"/>
              <a:t> (.</a:t>
            </a:r>
            <a:r>
              <a:rPr lang="en-US" baseline="0" dirty="0" err="1"/>
              <a:t>cdt</a:t>
            </a:r>
            <a:r>
              <a:rPr lang="en-US" baseline="0" dirty="0"/>
              <a:t>, .</a:t>
            </a:r>
            <a:r>
              <a:rPr lang="en-US" baseline="0" dirty="0" err="1"/>
              <a:t>gtr</a:t>
            </a:r>
            <a:r>
              <a:rPr lang="en-US" baseline="0" dirty="0"/>
              <a:t>, .</a:t>
            </a:r>
            <a:r>
              <a:rPr lang="en-US" baseline="0" dirty="0" err="1"/>
              <a:t>atr</a:t>
            </a:r>
            <a:r>
              <a:rPr lang="en-US" baseline="0" dirty="0"/>
              <a:t>, and .</a:t>
            </a:r>
            <a:r>
              <a:rPr lang="en-US" baseline="0" dirty="0" err="1"/>
              <a:t>jtv</a:t>
            </a:r>
            <a:r>
              <a:rPr lang="en-US" baseline="0" dirty="0"/>
              <a:t> files), so that one can visualize it interactively using </a:t>
            </a:r>
            <a:r>
              <a:rPr lang="en-US" baseline="0" dirty="0" err="1"/>
              <a:t>JTreeView</a:t>
            </a:r>
            <a:r>
              <a:rPr lang="en-US" baseline="0" dirty="0"/>
              <a:t> program (http://sourceforge.net/projects/jtreeview/).  The PDF version of the graph can be found in the zip package.</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16</a:t>
            </a:fld>
            <a:endParaRPr lang="en-US"/>
          </a:p>
        </p:txBody>
      </p:sp>
    </p:spTree>
    <p:extLst>
      <p:ext uri="{BB962C8B-B14F-4D97-AF65-F5344CB8AC3E}">
        <p14:creationId xmlns:p14="http://schemas.microsoft.com/office/powerpoint/2010/main" val="79110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selected a subset of representative terms from the full cluster and convert them into a network layout.  More specifically, each term is represented by a circle node, where its size is proportional to the number of input genes fall into that term, and its color represent its cluster identity (i.e., nodes of the same color belong to the same cluster).  Terms with a similarity score &gt; 0.3 are linked by an edge (the thickness of the edge represents the similarity score).  The network is visualized with </a:t>
            </a:r>
            <a:r>
              <a:rPr lang="en-US" baseline="0" dirty="0" err="1"/>
              <a:t>Cytoscape</a:t>
            </a:r>
            <a:r>
              <a:rPr lang="en-US" baseline="0" dirty="0"/>
              <a:t> (v3.1.2) with “force-directed” layout and with edge bundled for clarity.  One term from each cluster is selected to have its term description shown as label.</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17</a:t>
            </a:fld>
            <a:endParaRPr lang="en-US"/>
          </a:p>
        </p:txBody>
      </p:sp>
    </p:spTree>
    <p:extLst>
      <p:ext uri="{BB962C8B-B14F-4D97-AF65-F5344CB8AC3E}">
        <p14:creationId xmlns:p14="http://schemas.microsoft.com/office/powerpoint/2010/main" val="2290198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enrichment network has its nodes colored by p-value, as shown in the legend.  The dark the color, the more statistically significant the node is (see legend for p-value ranges).</a:t>
            </a:r>
          </a:p>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18</a:t>
            </a:fld>
            <a:endParaRPr lang="en-US"/>
          </a:p>
        </p:txBody>
      </p:sp>
    </p:spTree>
    <p:extLst>
      <p:ext uri="{BB962C8B-B14F-4D97-AF65-F5344CB8AC3E}">
        <p14:creationId xmlns:p14="http://schemas.microsoft.com/office/powerpoint/2010/main" val="1992048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64A740-C3C7-4477-A128-A8C69F6D0A1D}" type="slidenum">
              <a:rPr lang="en-US" smtClean="0"/>
              <a:t>19</a:t>
            </a:fld>
            <a:endParaRPr lang="en-US"/>
          </a:p>
        </p:txBody>
      </p:sp>
    </p:spTree>
    <p:extLst>
      <p:ext uri="{BB962C8B-B14F-4D97-AF65-F5344CB8AC3E}">
        <p14:creationId xmlns:p14="http://schemas.microsoft.com/office/powerpoint/2010/main" val="839361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8620" y="4571"/>
            <a:ext cx="10363200" cy="1286560"/>
          </a:xfrm>
          <a:effectLst>
            <a:outerShdw blurRad="50800" dist="38100" dir="2700000" algn="tl" rotWithShape="0">
              <a:prstClr val="black">
                <a:alpha val="40000"/>
              </a:prstClr>
            </a:outerShdw>
          </a:effectLst>
        </p:spPr>
        <p:txBody>
          <a:bodyPr>
            <a:normAutofit/>
          </a:bodyPr>
          <a:lstStyle>
            <a:lvl1pPr algn="l">
              <a:defRPr sz="3600">
                <a:solidFill>
                  <a:schemeClr val="bg1"/>
                </a:solidFill>
                <a:latin typeface="Arial" panose="020B0604020202020204" pitchFamily="34" charset="0"/>
                <a:cs typeface="Arial" panose="020B0604020202020204"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838293" y="4650641"/>
            <a:ext cx="8534400" cy="1374345"/>
          </a:xfrm>
        </p:spPr>
        <p:txBody>
          <a:bodyPr>
            <a:normAutofit/>
          </a:bodyPr>
          <a:lstStyle>
            <a:lvl1pPr marL="0" indent="0" algn="r">
              <a:buNone/>
              <a:defRPr sz="2600">
                <a:solidFill>
                  <a:schemeClr val="tx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10/8/2020</a:t>
            </a:fld>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1"/>
            <a:ext cx="12191997" cy="685796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rgbClr val="FFFFFF">
                    <a:alpha val="45098"/>
                  </a:srgbClr>
                </a:gs>
                <a:gs pos="9000">
                  <a:srgbClr val="FFFFFF">
                    <a:alpha val="45098"/>
                  </a:srgbClr>
                </a:gs>
                <a:gs pos="42000">
                  <a:srgbClr val="FFFFFF">
                    <a:alpha val="45098"/>
                  </a:srgbClr>
                </a:gs>
                <a:gs pos="100000">
                  <a:srgbClr val="FFFFFF">
                    <a:alpha val="45098"/>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grpSp>
      <p:sp>
        <p:nvSpPr>
          <p:cNvPr id="21" name="Google Shape;21;p2"/>
          <p:cNvSpPr txBox="1">
            <a:spLocks noGrp="1"/>
          </p:cNvSpPr>
          <p:nvPr>
            <p:ph type="ctrTitle"/>
          </p:nvPr>
        </p:nvSpPr>
        <p:spPr>
          <a:xfrm>
            <a:off x="2431900" y="2655767"/>
            <a:ext cx="8845600" cy="1546400"/>
          </a:xfrm>
          <a:prstGeom prst="rect">
            <a:avLst/>
          </a:prstGeom>
          <a:noFill/>
          <a:ln>
            <a:noFill/>
          </a:ln>
          <a:effectLst>
            <a:outerShdw blurRad="42863" dist="9525" dir="5400000" algn="bl" rotWithShape="0">
              <a:schemeClr val="lt1">
                <a:alpha val="24705"/>
              </a:schemeClr>
            </a:outerShdw>
          </a:effectLst>
        </p:spPr>
        <p:txBody>
          <a:bodyPr spcFirstLastPara="1" wrap="square" lIns="0" tIns="0" rIns="0" bIns="0" anchor="ctr" anchorCtr="0">
            <a:noAutofit/>
          </a:bodyPr>
          <a:lstStyle>
            <a:lvl1pPr lvl="0" algn="l">
              <a:lnSpc>
                <a:spcPct val="90000"/>
              </a:lnSpc>
              <a:spcBef>
                <a:spcPts val="0"/>
              </a:spcBef>
              <a:spcAft>
                <a:spcPts val="0"/>
              </a:spcAft>
              <a:buSzPts val="5400"/>
              <a:buNone/>
              <a:defRPr sz="7200"/>
            </a:lvl1pPr>
            <a:lvl2pPr lvl="1" algn="l">
              <a:lnSpc>
                <a:spcPct val="90000"/>
              </a:lnSpc>
              <a:spcBef>
                <a:spcPts val="0"/>
              </a:spcBef>
              <a:spcAft>
                <a:spcPts val="0"/>
              </a:spcAft>
              <a:buSzPts val="5400"/>
              <a:buNone/>
              <a:defRPr sz="7200"/>
            </a:lvl2pPr>
            <a:lvl3pPr lvl="2" algn="l">
              <a:lnSpc>
                <a:spcPct val="90000"/>
              </a:lnSpc>
              <a:spcBef>
                <a:spcPts val="0"/>
              </a:spcBef>
              <a:spcAft>
                <a:spcPts val="0"/>
              </a:spcAft>
              <a:buSzPts val="5400"/>
              <a:buNone/>
              <a:defRPr sz="7200"/>
            </a:lvl3pPr>
            <a:lvl4pPr lvl="3" algn="l">
              <a:lnSpc>
                <a:spcPct val="90000"/>
              </a:lnSpc>
              <a:spcBef>
                <a:spcPts val="0"/>
              </a:spcBef>
              <a:spcAft>
                <a:spcPts val="0"/>
              </a:spcAft>
              <a:buSzPts val="5400"/>
              <a:buNone/>
              <a:defRPr sz="7200"/>
            </a:lvl4pPr>
            <a:lvl5pPr lvl="4" algn="l">
              <a:lnSpc>
                <a:spcPct val="90000"/>
              </a:lnSpc>
              <a:spcBef>
                <a:spcPts val="0"/>
              </a:spcBef>
              <a:spcAft>
                <a:spcPts val="0"/>
              </a:spcAft>
              <a:buSzPts val="5400"/>
              <a:buNone/>
              <a:defRPr sz="7200"/>
            </a:lvl5pPr>
            <a:lvl6pPr lvl="5" algn="l">
              <a:lnSpc>
                <a:spcPct val="90000"/>
              </a:lnSpc>
              <a:spcBef>
                <a:spcPts val="0"/>
              </a:spcBef>
              <a:spcAft>
                <a:spcPts val="0"/>
              </a:spcAft>
              <a:buSzPts val="5400"/>
              <a:buNone/>
              <a:defRPr sz="7200"/>
            </a:lvl6pPr>
            <a:lvl7pPr lvl="6" algn="l">
              <a:lnSpc>
                <a:spcPct val="90000"/>
              </a:lnSpc>
              <a:spcBef>
                <a:spcPts val="0"/>
              </a:spcBef>
              <a:spcAft>
                <a:spcPts val="0"/>
              </a:spcAft>
              <a:buSzPts val="5400"/>
              <a:buNone/>
              <a:defRPr sz="7200"/>
            </a:lvl7pPr>
            <a:lvl8pPr lvl="7" algn="l">
              <a:lnSpc>
                <a:spcPct val="90000"/>
              </a:lnSpc>
              <a:spcBef>
                <a:spcPts val="0"/>
              </a:spcBef>
              <a:spcAft>
                <a:spcPts val="0"/>
              </a:spcAft>
              <a:buSzPts val="5400"/>
              <a:buNone/>
              <a:defRPr sz="7200"/>
            </a:lvl8pPr>
            <a:lvl9pPr lvl="8" algn="l">
              <a:lnSpc>
                <a:spcPct val="90000"/>
              </a:lnSpc>
              <a:spcBef>
                <a:spcPts val="0"/>
              </a:spcBef>
              <a:spcAft>
                <a:spcPts val="0"/>
              </a:spcAft>
              <a:buSzPts val="5400"/>
              <a:buNone/>
              <a:defRPr sz="7200"/>
            </a:lvl9pPr>
          </a:lstStyle>
          <a:p>
            <a:endParaRPr/>
          </a:p>
        </p:txBody>
      </p:sp>
      <p:grpSp>
        <p:nvGrpSpPr>
          <p:cNvPr id="22" name="Google Shape;22;p2"/>
          <p:cNvGrpSpPr/>
          <p:nvPr/>
        </p:nvGrpSpPr>
        <p:grpSpPr>
          <a:xfrm>
            <a:off x="1" y="2496733"/>
            <a:ext cx="2153433" cy="1864219"/>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32156"/>
                  </a:srgbClr>
                </a:gs>
                <a:gs pos="100000">
                  <a:srgbClr val="00FFEE">
                    <a:alpha val="3215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260152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
        <p:cNvGrpSpPr/>
        <p:nvPr/>
      </p:nvGrpSpPr>
      <p:grpSpPr>
        <a:xfrm>
          <a:off x="0" y="0"/>
          <a:ext cx="0" cy="0"/>
          <a:chOff x="0" y="0"/>
          <a:chExt cx="0" cy="0"/>
        </a:xfrm>
      </p:grpSpPr>
      <p:grpSp>
        <p:nvGrpSpPr>
          <p:cNvPr id="30" name="Google Shape;30;p4"/>
          <p:cNvGrpSpPr/>
          <p:nvPr/>
        </p:nvGrpSpPr>
        <p:grpSpPr>
          <a:xfrm>
            <a:off x="1" y="1"/>
            <a:ext cx="12192049" cy="6857996"/>
            <a:chOff x="0" y="0"/>
            <a:chExt cx="9144037" cy="5143497"/>
          </a:xfrm>
        </p:grpSpPr>
        <p:sp>
          <p:nvSpPr>
            <p:cNvPr id="31" name="Google Shape;31;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32" name="Google Shape;32;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33" name="Google Shape;33;p4"/>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34" name="Google Shape;34;p4"/>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35" name="Google Shape;35;p4"/>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36" name="Google Shape;36;p4"/>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37" name="Google Shape;37;p4"/>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38" name="Google Shape;38;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39" name="Google Shape;39;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4705"/>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40" name="Google Shape;40;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41" name="Google Shape;41;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4705"/>
                  </a:srgbClr>
                </a:gs>
                <a:gs pos="100000">
                  <a:srgbClr val="FFFFFF">
                    <a:alpha val="10588"/>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grpSp>
      <p:sp>
        <p:nvSpPr>
          <p:cNvPr id="42" name="Google Shape;42;p4"/>
          <p:cNvSpPr/>
          <p:nvPr/>
        </p:nvSpPr>
        <p:spPr>
          <a:xfrm rot="-5400000">
            <a:off x="11484400" y="6150400"/>
            <a:ext cx="540400" cy="468400"/>
          </a:xfrm>
          <a:prstGeom prst="hexagon">
            <a:avLst>
              <a:gd name="adj" fmla="val 25000"/>
              <a:gd name="vf" fmla="val 115470"/>
            </a:avLst>
          </a:prstGeom>
          <a:solidFill>
            <a:schemeClr val="dk1"/>
          </a:solidFill>
          <a:ln>
            <a:noFill/>
          </a:ln>
          <a:effectLst>
            <a:outerShdw blurRad="171450" dist="19050" dir="5400000" algn="bl" rotWithShape="0">
              <a:schemeClr val="lt1">
                <a:alpha val="49803"/>
              </a:schemeClr>
            </a:outerShdw>
          </a:effectLst>
        </p:spPr>
        <p:txBody>
          <a:bodyPr spcFirstLastPara="1" wrap="square" lIns="121897" tIns="121897" rIns="121897" bIns="121897"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43" name="Google Shape;43;p4"/>
          <p:cNvSpPr txBox="1">
            <a:spLocks noGrp="1"/>
          </p:cNvSpPr>
          <p:nvPr>
            <p:ph type="title"/>
          </p:nvPr>
        </p:nvSpPr>
        <p:spPr>
          <a:xfrm>
            <a:off x="1610467" y="1140675"/>
            <a:ext cx="8971200" cy="468400"/>
          </a:xfrm>
          <a:prstGeom prst="rect">
            <a:avLst/>
          </a:prstGeom>
          <a:noFill/>
          <a:ln>
            <a:noFill/>
          </a:ln>
          <a:effectLst>
            <a:outerShdw blurRad="42863" dist="9525" dir="5400000" algn="bl" rotWithShape="0">
              <a:schemeClr val="lt1">
                <a:alpha val="24705"/>
              </a:schemeClr>
            </a:outerShdw>
          </a:effectLst>
        </p:spPr>
        <p:txBody>
          <a:bodyPr spcFirstLastPara="1" wrap="square" lIns="0" tIns="0" rIns="0" bIns="0" anchor="ctr" anchorCtr="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a:endParaRPr/>
          </a:p>
        </p:txBody>
      </p:sp>
      <p:sp>
        <p:nvSpPr>
          <p:cNvPr id="44" name="Google Shape;44;p4"/>
          <p:cNvSpPr txBox="1">
            <a:spLocks noGrp="1"/>
          </p:cNvSpPr>
          <p:nvPr>
            <p:ph type="body" idx="1"/>
          </p:nvPr>
        </p:nvSpPr>
        <p:spPr>
          <a:xfrm>
            <a:off x="1610467" y="1906864"/>
            <a:ext cx="8971200" cy="4045200"/>
          </a:xfrm>
          <a:prstGeom prst="rect">
            <a:avLst/>
          </a:prstGeom>
          <a:noFill/>
          <a:ln>
            <a:noFill/>
          </a:ln>
          <a:effectLst>
            <a:outerShdw blurRad="42863" dist="9525" dir="5400000" algn="bl" rotWithShape="0">
              <a:schemeClr val="lt1">
                <a:alpha val="24705"/>
              </a:schemeClr>
            </a:outerShdw>
          </a:effectLst>
        </p:spPr>
        <p:txBody>
          <a:bodyPr spcFirstLastPara="1" wrap="square" lIns="0" tIns="0" rIns="0" bIns="0" anchor="t" anchorCtr="0">
            <a:noAutofit/>
          </a:bodyPr>
          <a:lstStyle>
            <a:lvl1pPr marL="609585" lvl="0" indent="-457189" algn="l">
              <a:lnSpc>
                <a:spcPct val="100000"/>
              </a:lnSpc>
              <a:spcBef>
                <a:spcPts val="0"/>
              </a:spcBef>
              <a:spcAft>
                <a:spcPts val="0"/>
              </a:spcAft>
              <a:buSzPts val="1800"/>
              <a:buChar char="⬥"/>
              <a:defRPr/>
            </a:lvl1pPr>
            <a:lvl2pPr marL="1219170" lvl="1" indent="-457189" algn="l">
              <a:lnSpc>
                <a:spcPct val="100000"/>
              </a:lnSpc>
              <a:spcBef>
                <a:spcPts val="800"/>
              </a:spcBef>
              <a:spcAft>
                <a:spcPts val="0"/>
              </a:spcAft>
              <a:buSzPts val="1800"/>
              <a:buChar char="⬦"/>
              <a:defRPr/>
            </a:lvl2pPr>
            <a:lvl3pPr marL="1828754" lvl="2" indent="-507987" algn="l">
              <a:lnSpc>
                <a:spcPct val="100000"/>
              </a:lnSpc>
              <a:spcBef>
                <a:spcPts val="800"/>
              </a:spcBef>
              <a:spcAft>
                <a:spcPts val="0"/>
              </a:spcAft>
              <a:buSzPts val="2400"/>
              <a:buChar char="⬩"/>
              <a:defRPr/>
            </a:lvl3pPr>
            <a:lvl4pPr marL="2438339" lvl="3" indent="-507987" algn="l">
              <a:lnSpc>
                <a:spcPct val="100000"/>
              </a:lnSpc>
              <a:spcBef>
                <a:spcPts val="800"/>
              </a:spcBef>
              <a:spcAft>
                <a:spcPts val="0"/>
              </a:spcAft>
              <a:buSzPts val="2400"/>
              <a:buChar char="●"/>
              <a:defRPr/>
            </a:lvl4pPr>
            <a:lvl5pPr marL="3047924" lvl="4" indent="-507987" algn="l">
              <a:lnSpc>
                <a:spcPct val="100000"/>
              </a:lnSpc>
              <a:spcBef>
                <a:spcPts val="800"/>
              </a:spcBef>
              <a:spcAft>
                <a:spcPts val="0"/>
              </a:spcAft>
              <a:buSzPts val="2400"/>
              <a:buChar char="○"/>
              <a:defRPr/>
            </a:lvl5pPr>
            <a:lvl6pPr marL="3657509" lvl="5" indent="-507987" algn="l">
              <a:lnSpc>
                <a:spcPct val="100000"/>
              </a:lnSpc>
              <a:spcBef>
                <a:spcPts val="800"/>
              </a:spcBef>
              <a:spcAft>
                <a:spcPts val="0"/>
              </a:spcAft>
              <a:buSzPts val="2400"/>
              <a:buChar char="■"/>
              <a:defRPr/>
            </a:lvl6pPr>
            <a:lvl7pPr marL="4267093" lvl="6" indent="-507987" algn="l">
              <a:lnSpc>
                <a:spcPct val="100000"/>
              </a:lnSpc>
              <a:spcBef>
                <a:spcPts val="800"/>
              </a:spcBef>
              <a:spcAft>
                <a:spcPts val="0"/>
              </a:spcAft>
              <a:buSzPts val="2400"/>
              <a:buChar char="●"/>
              <a:defRPr/>
            </a:lvl7pPr>
            <a:lvl8pPr marL="4876678" lvl="7" indent="-507987" algn="l">
              <a:lnSpc>
                <a:spcPct val="100000"/>
              </a:lnSpc>
              <a:spcBef>
                <a:spcPts val="800"/>
              </a:spcBef>
              <a:spcAft>
                <a:spcPts val="0"/>
              </a:spcAft>
              <a:buSzPts val="2400"/>
              <a:buChar char="○"/>
              <a:defRPr/>
            </a:lvl8pPr>
            <a:lvl9pPr marL="5486263" lvl="8" indent="-507987" algn="l">
              <a:lnSpc>
                <a:spcPct val="100000"/>
              </a:lnSpc>
              <a:spcBef>
                <a:spcPts val="800"/>
              </a:spcBef>
              <a:spcAft>
                <a:spcPts val="800"/>
              </a:spcAft>
              <a:buSzPts val="2400"/>
              <a:buChar char="■"/>
              <a:defRPr/>
            </a:lvl9pPr>
          </a:lstStyle>
          <a:p>
            <a:endParaRPr/>
          </a:p>
        </p:txBody>
      </p:sp>
      <p:sp>
        <p:nvSpPr>
          <p:cNvPr id="45" name="Google Shape;45;p4"/>
          <p:cNvSpPr txBox="1">
            <a:spLocks noGrp="1"/>
          </p:cNvSpPr>
          <p:nvPr>
            <p:ph type="sldNum" idx="12"/>
          </p:nvPr>
        </p:nvSpPr>
        <p:spPr>
          <a:xfrm>
            <a:off x="11520233" y="6114400"/>
            <a:ext cx="468400" cy="540400"/>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200"/>
              <a:buFont typeface="Arial"/>
              <a:buNone/>
              <a:defRPr sz="1600" b="0" i="0" u="none" strike="noStrike" cap="none">
                <a:solidFill>
                  <a:schemeClr val="accent2"/>
                </a:solidFill>
                <a:latin typeface="Titillium Web"/>
                <a:ea typeface="Titillium Web"/>
                <a:cs typeface="Titillium Web"/>
                <a:sym typeface="Titillium Web"/>
              </a:defRPr>
            </a:lvl1pPr>
            <a:lvl2pPr marL="0" marR="0" lvl="1" indent="0" algn="ctr">
              <a:lnSpc>
                <a:spcPct val="100000"/>
              </a:lnSpc>
              <a:spcBef>
                <a:spcPts val="0"/>
              </a:spcBef>
              <a:spcAft>
                <a:spcPts val="0"/>
              </a:spcAft>
              <a:buClr>
                <a:srgbClr val="000000"/>
              </a:buClr>
              <a:buSzPts val="1200"/>
              <a:buFont typeface="Arial"/>
              <a:buNone/>
              <a:defRPr sz="1600" b="0" i="0" u="none" strike="noStrike" cap="none">
                <a:solidFill>
                  <a:schemeClr val="accent2"/>
                </a:solidFill>
                <a:latin typeface="Titillium Web"/>
                <a:ea typeface="Titillium Web"/>
                <a:cs typeface="Titillium Web"/>
                <a:sym typeface="Titillium Web"/>
              </a:defRPr>
            </a:lvl2pPr>
            <a:lvl3pPr marL="0" marR="0" lvl="2" indent="0" algn="ctr">
              <a:lnSpc>
                <a:spcPct val="100000"/>
              </a:lnSpc>
              <a:spcBef>
                <a:spcPts val="0"/>
              </a:spcBef>
              <a:spcAft>
                <a:spcPts val="0"/>
              </a:spcAft>
              <a:buClr>
                <a:srgbClr val="000000"/>
              </a:buClr>
              <a:buSzPts val="1200"/>
              <a:buFont typeface="Arial"/>
              <a:buNone/>
              <a:defRPr sz="1600" b="0" i="0" u="none" strike="noStrike" cap="none">
                <a:solidFill>
                  <a:schemeClr val="accent2"/>
                </a:solidFill>
                <a:latin typeface="Titillium Web"/>
                <a:ea typeface="Titillium Web"/>
                <a:cs typeface="Titillium Web"/>
                <a:sym typeface="Titillium Web"/>
              </a:defRPr>
            </a:lvl3pPr>
            <a:lvl4pPr marL="0" marR="0" lvl="3" indent="0" algn="ctr">
              <a:lnSpc>
                <a:spcPct val="100000"/>
              </a:lnSpc>
              <a:spcBef>
                <a:spcPts val="0"/>
              </a:spcBef>
              <a:spcAft>
                <a:spcPts val="0"/>
              </a:spcAft>
              <a:buClr>
                <a:srgbClr val="000000"/>
              </a:buClr>
              <a:buSzPts val="1200"/>
              <a:buFont typeface="Arial"/>
              <a:buNone/>
              <a:defRPr sz="1600" b="0" i="0" u="none" strike="noStrike" cap="none">
                <a:solidFill>
                  <a:schemeClr val="accent2"/>
                </a:solidFill>
                <a:latin typeface="Titillium Web"/>
                <a:ea typeface="Titillium Web"/>
                <a:cs typeface="Titillium Web"/>
                <a:sym typeface="Titillium Web"/>
              </a:defRPr>
            </a:lvl4pPr>
            <a:lvl5pPr marL="0" marR="0" lvl="4" indent="0" algn="ctr">
              <a:lnSpc>
                <a:spcPct val="100000"/>
              </a:lnSpc>
              <a:spcBef>
                <a:spcPts val="0"/>
              </a:spcBef>
              <a:spcAft>
                <a:spcPts val="0"/>
              </a:spcAft>
              <a:buClr>
                <a:srgbClr val="000000"/>
              </a:buClr>
              <a:buSzPts val="1200"/>
              <a:buFont typeface="Arial"/>
              <a:buNone/>
              <a:defRPr sz="1600" b="0" i="0" u="none" strike="noStrike" cap="none">
                <a:solidFill>
                  <a:schemeClr val="accent2"/>
                </a:solidFill>
                <a:latin typeface="Titillium Web"/>
                <a:ea typeface="Titillium Web"/>
                <a:cs typeface="Titillium Web"/>
                <a:sym typeface="Titillium Web"/>
              </a:defRPr>
            </a:lvl5pPr>
            <a:lvl6pPr marL="0" marR="0" lvl="5" indent="0" algn="ctr">
              <a:lnSpc>
                <a:spcPct val="100000"/>
              </a:lnSpc>
              <a:spcBef>
                <a:spcPts val="0"/>
              </a:spcBef>
              <a:spcAft>
                <a:spcPts val="0"/>
              </a:spcAft>
              <a:buClr>
                <a:srgbClr val="000000"/>
              </a:buClr>
              <a:buSzPts val="1200"/>
              <a:buFont typeface="Arial"/>
              <a:buNone/>
              <a:defRPr sz="1600" b="0" i="0" u="none" strike="noStrike" cap="none">
                <a:solidFill>
                  <a:schemeClr val="accent2"/>
                </a:solidFill>
                <a:latin typeface="Titillium Web"/>
                <a:ea typeface="Titillium Web"/>
                <a:cs typeface="Titillium Web"/>
                <a:sym typeface="Titillium Web"/>
              </a:defRPr>
            </a:lvl6pPr>
            <a:lvl7pPr marL="0" marR="0" lvl="6" indent="0" algn="ctr">
              <a:lnSpc>
                <a:spcPct val="100000"/>
              </a:lnSpc>
              <a:spcBef>
                <a:spcPts val="0"/>
              </a:spcBef>
              <a:spcAft>
                <a:spcPts val="0"/>
              </a:spcAft>
              <a:buClr>
                <a:srgbClr val="000000"/>
              </a:buClr>
              <a:buSzPts val="1200"/>
              <a:buFont typeface="Arial"/>
              <a:buNone/>
              <a:defRPr sz="1600" b="0" i="0" u="none" strike="noStrike" cap="none">
                <a:solidFill>
                  <a:schemeClr val="accent2"/>
                </a:solidFill>
                <a:latin typeface="Titillium Web"/>
                <a:ea typeface="Titillium Web"/>
                <a:cs typeface="Titillium Web"/>
                <a:sym typeface="Titillium Web"/>
              </a:defRPr>
            </a:lvl7pPr>
            <a:lvl8pPr marL="0" marR="0" lvl="7" indent="0" algn="ctr">
              <a:lnSpc>
                <a:spcPct val="100000"/>
              </a:lnSpc>
              <a:spcBef>
                <a:spcPts val="0"/>
              </a:spcBef>
              <a:spcAft>
                <a:spcPts val="0"/>
              </a:spcAft>
              <a:buClr>
                <a:srgbClr val="000000"/>
              </a:buClr>
              <a:buSzPts val="1200"/>
              <a:buFont typeface="Arial"/>
              <a:buNone/>
              <a:defRPr sz="1600" b="0" i="0" u="none" strike="noStrike" cap="none">
                <a:solidFill>
                  <a:schemeClr val="accent2"/>
                </a:solidFill>
                <a:latin typeface="Titillium Web"/>
                <a:ea typeface="Titillium Web"/>
                <a:cs typeface="Titillium Web"/>
                <a:sym typeface="Titillium Web"/>
              </a:defRPr>
            </a:lvl8pPr>
            <a:lvl9pPr marL="0" marR="0" lvl="8" indent="0" algn="ctr">
              <a:lnSpc>
                <a:spcPct val="100000"/>
              </a:lnSpc>
              <a:spcBef>
                <a:spcPts val="0"/>
              </a:spcBef>
              <a:spcAft>
                <a:spcPts val="0"/>
              </a:spcAft>
              <a:buClr>
                <a:srgbClr val="000000"/>
              </a:buClr>
              <a:buSzPts val="1200"/>
              <a:buFont typeface="Arial"/>
              <a:buNone/>
              <a:defRPr sz="1600" b="0" i="0" u="none" strike="noStrike" cap="none">
                <a:solidFill>
                  <a:schemeClr val="accent2"/>
                </a:solidFill>
                <a:latin typeface="Titillium Web"/>
                <a:ea typeface="Titillium Web"/>
                <a:cs typeface="Titillium Web"/>
                <a:sym typeface="Titillium Web"/>
              </a:defRPr>
            </a:lvl9pPr>
          </a:lstStyle>
          <a:p>
            <a:fld id="{00000000-1234-1234-1234-123412341234}" type="slidenum">
              <a:rPr lang="en-IN" smtClean="0"/>
              <a:pPr/>
              <a:t>‹#›</a:t>
            </a:fld>
            <a:endParaRPr lang="en-IN"/>
          </a:p>
        </p:txBody>
      </p:sp>
      <p:grpSp>
        <p:nvGrpSpPr>
          <p:cNvPr id="46" name="Google Shape;46;p4"/>
          <p:cNvGrpSpPr/>
          <p:nvPr/>
        </p:nvGrpSpPr>
        <p:grpSpPr>
          <a:xfrm>
            <a:off x="3" y="1160267"/>
            <a:ext cx="1407259" cy="408036"/>
            <a:chOff x="-429922" y="847489"/>
            <a:chExt cx="1211622" cy="351311"/>
          </a:xfrm>
        </p:grpSpPr>
        <p:sp>
          <p:nvSpPr>
            <p:cNvPr id="47" name="Google Shape;47;p4"/>
            <p:cNvSpPr/>
            <p:nvPr/>
          </p:nvSpPr>
          <p:spPr>
            <a:xfrm>
              <a:off x="-429922" y="847489"/>
              <a:ext cx="1062300" cy="351300"/>
            </a:xfrm>
            <a:prstGeom prst="rect">
              <a:avLst/>
            </a:prstGeom>
            <a:gradFill>
              <a:gsLst>
                <a:gs pos="0">
                  <a:srgbClr val="FFFFFF">
                    <a:alpha val="32156"/>
                  </a:srgbClr>
                </a:gs>
                <a:gs pos="100000">
                  <a:srgbClr val="00FFEE">
                    <a:alpha val="32156"/>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sp>
          <p:nvSpPr>
            <p:cNvPr id="48" name="Google Shape;48;p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490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9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0635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374900"/>
            <a:ext cx="10972800" cy="458115"/>
          </a:xfrm>
        </p:spPr>
        <p:txBody>
          <a:bodyPr>
            <a:normAutofit/>
          </a:bodyPr>
          <a:lstStyle>
            <a:lvl1pPr algn="l">
              <a:defRPr sz="3600" b="1">
                <a:ln w="3175">
                  <a:solidFill>
                    <a:schemeClr val="accent1">
                      <a:lumMod val="20000"/>
                      <a:lumOff val="80000"/>
                    </a:schemeClr>
                  </a:solidFill>
                </a:ln>
                <a:solidFill>
                  <a:schemeClr val="bg1"/>
                </a:solidFill>
                <a:effectLst>
                  <a:glow rad="101600">
                    <a:schemeClr val="tx2">
                      <a:alpha val="60000"/>
                    </a:schemeClr>
                  </a:glow>
                </a:effectLst>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98620" y="1596540"/>
            <a:ext cx="10972800" cy="3918803"/>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10/8/2020</a:t>
            </a:fld>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
        <p:nvSpPr>
          <p:cNvPr id="7" name="Footer Placeholder 4"/>
          <p:cNvSpPr txBox="1">
            <a:spLocks/>
          </p:cNvSpPr>
          <p:nvPr userDrawn="1"/>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200" dirty="0"/>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31081" y="527605"/>
            <a:ext cx="9354927" cy="610820"/>
          </a:xfrm>
        </p:spPr>
        <p:txBody>
          <a:bodyPr>
            <a:normAutofit/>
          </a:bodyPr>
          <a:lstStyle>
            <a:lvl1pPr algn="l">
              <a:defRPr sz="36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431080" y="1577511"/>
            <a:ext cx="9354927" cy="4275740"/>
          </a:xfrm>
        </p:spPr>
        <p:txBody>
          <a:bodyPr/>
          <a:lstStyle>
            <a:lvl1pPr>
              <a:defRPr sz="2800">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10/8/2020</a:t>
            </a:fld>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0" y="527605"/>
            <a:ext cx="10972800" cy="610820"/>
          </a:xfrm>
        </p:spPr>
        <p:txBody>
          <a:bodyPr>
            <a:normAutofit/>
          </a:bodyPr>
          <a:lstStyle>
            <a:lvl1pPr algn="l">
              <a:defRPr sz="36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98620" y="1596539"/>
            <a:ext cx="5386917"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98620" y="2226402"/>
            <a:ext cx="5386917"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2388" y="1596539"/>
            <a:ext cx="5389033" cy="639762"/>
          </a:xfrm>
        </p:spPr>
        <p:txBody>
          <a:bodyPr anchor="b"/>
          <a:lstStyle>
            <a:lvl1pPr marL="0" indent="0">
              <a:buNone/>
              <a:defRPr sz="2400" b="1">
                <a:solidFill>
                  <a:srgbClr val="D0005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2388" y="2226402"/>
            <a:ext cx="5389033" cy="3035058"/>
          </a:xfrm>
        </p:spPr>
        <p:txBody>
          <a:bodyPr/>
          <a:lstStyle>
            <a:lvl1pPr>
              <a:defRPr sz="2400">
                <a:solidFill>
                  <a:schemeClr val="tx2">
                    <a:lumMod val="50000"/>
                  </a:schemeClr>
                </a:solidFill>
              </a:defRPr>
            </a:lvl1pPr>
            <a:lvl2pPr>
              <a:defRPr sz="2000">
                <a:solidFill>
                  <a:schemeClr val="tx2">
                    <a:lumMod val="50000"/>
                  </a:schemeClr>
                </a:solidFill>
              </a:defRPr>
            </a:lvl2pPr>
            <a:lvl3pPr>
              <a:defRPr sz="1800">
                <a:solidFill>
                  <a:schemeClr val="tx2">
                    <a:lumMod val="50000"/>
                  </a:schemeClr>
                </a:solidFill>
              </a:defRPr>
            </a:lvl3pPr>
            <a:lvl4pPr>
              <a:defRPr sz="1600">
                <a:solidFill>
                  <a:schemeClr val="tx2">
                    <a:lumMod val="50000"/>
                  </a:schemeClr>
                </a:solidFill>
              </a:defRPr>
            </a:lvl4pPr>
            <a:lvl5pPr>
              <a:defRPr sz="1600">
                <a:solidFill>
                  <a:schemeClr val="tx2">
                    <a:lumMod val="50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10/8/2020</a:t>
            </a:fld>
            <a:endParaRPr lang="en-US"/>
          </a:p>
        </p:txBody>
      </p:sp>
      <p:sp>
        <p:nvSpPr>
          <p:cNvPr id="4" name="Footer Placeholder 3"/>
          <p:cNvSpPr>
            <a:spLocks noGrp="1"/>
          </p:cNvSpPr>
          <p:nvPr>
            <p:ph type="ftr" sz="quarter" idx="11"/>
          </p:nvPr>
        </p:nvSpPr>
        <p:spPr/>
        <p:txBody>
          <a:bodyPr/>
          <a:lstStyle/>
          <a:p>
            <a:r>
              <a:rPr lang="en-US" dirty="0"/>
              <a:t>Prepared by metascape.org</a:t>
            </a:r>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10/8/2020</a:t>
            </a:fld>
            <a:endParaRPr lang="en-US"/>
          </a:p>
        </p:txBody>
      </p:sp>
      <p:sp>
        <p:nvSpPr>
          <p:cNvPr id="6" name="TextBox 5"/>
          <p:cNvSpPr txBox="1"/>
          <p:nvPr userDrawn="1"/>
        </p:nvSpPr>
        <p:spPr>
          <a:xfrm>
            <a:off x="10355029" y="6338953"/>
            <a:ext cx="1268296" cy="461665"/>
          </a:xfrm>
          <a:prstGeom prst="rect">
            <a:avLst/>
          </a:prstGeom>
          <a:noFill/>
        </p:spPr>
        <p:txBody>
          <a:bodyPr wrap="none" rtlCol="0">
            <a:spAutoFit/>
          </a:bodyPr>
          <a:lstStyle/>
          <a:p>
            <a:pPr algn="r"/>
            <a:r>
              <a:rPr lang="en-US" sz="1200" b="0" dirty="0">
                <a:solidFill>
                  <a:schemeClr val="bg1">
                    <a:lumMod val="50000"/>
                  </a:schemeClr>
                </a:solidFill>
                <a:latin typeface="Arial" panose="020B0604020202020204" pitchFamily="34" charset="0"/>
                <a:cs typeface="Arial" panose="020B0604020202020204" pitchFamily="34" charset="0"/>
              </a:rPr>
              <a:t>prepared by</a:t>
            </a:r>
          </a:p>
          <a:p>
            <a:pPr algn="r"/>
            <a:r>
              <a:rPr lang="en-US" sz="1200" b="1" dirty="0">
                <a:solidFill>
                  <a:schemeClr val="tx2"/>
                </a:solidFill>
                <a:latin typeface="Arial" panose="020B0604020202020204" pitchFamily="34" charset="0"/>
                <a:cs typeface="Arial" panose="020B0604020202020204" pitchFamily="34" charset="0"/>
              </a:rPr>
              <a:t>metascape.org</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3325" y="6356350"/>
            <a:ext cx="426873" cy="426873"/>
          </a:xfrm>
          <a:prstGeom prst="rect">
            <a:avLst/>
          </a:prstGeom>
        </p:spPr>
      </p:pic>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29113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10/8/2020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txStyles>
    <p:titleStyle>
      <a:lvl1pPr algn="ctr" defTabSz="914400" rtl="0" eaLnBrk="1" latinLnBrk="0" hangingPunct="1">
        <a:spcBef>
          <a:spcPct val="0"/>
        </a:spcBef>
        <a:buNone/>
        <a:defRPr sz="4400" b="1" kern="1200">
          <a:solidFill>
            <a:schemeClr val="bg1"/>
          </a:solidFill>
          <a:effectLst>
            <a:glow rad="101600">
              <a:schemeClr val="tx2">
                <a:alpha val="60000"/>
              </a:schemeClr>
            </a:glo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6" name="Google Shape;156;p10"/>
          <p:cNvPicPr preferRelativeResize="0"/>
          <p:nvPr/>
        </p:nvPicPr>
        <p:blipFill rotWithShape="1">
          <a:blip r:embed="rId3">
            <a:alphaModFix/>
          </a:blip>
          <a:srcRect/>
          <a:stretch/>
        </p:blipFill>
        <p:spPr>
          <a:xfrm>
            <a:off x="541790" y="2970885"/>
            <a:ext cx="1613696" cy="1049699"/>
          </a:xfrm>
          <a:prstGeom prst="rect">
            <a:avLst/>
          </a:prstGeom>
          <a:noFill/>
          <a:ln>
            <a:noFill/>
          </a:ln>
        </p:spPr>
      </p:pic>
      <p:sp>
        <p:nvSpPr>
          <p:cNvPr id="2" name="Rectangle 1"/>
          <p:cNvSpPr/>
          <p:nvPr/>
        </p:nvSpPr>
        <p:spPr>
          <a:xfrm>
            <a:off x="2155486" y="1901950"/>
            <a:ext cx="9925825" cy="2800767"/>
          </a:xfrm>
          <a:prstGeom prst="rect">
            <a:avLst/>
          </a:prstGeom>
          <a:noFill/>
        </p:spPr>
        <p:txBody>
          <a:bodyPr wrap="square" lIns="91440" tIns="45720" rIns="91440" bIns="45720">
            <a:spAutoFit/>
          </a:bodyPr>
          <a:lstStyle/>
          <a:p>
            <a:pPr algn="ctr"/>
            <a:r>
              <a:rPr lang="en-IN" sz="4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abic Typesetting" panose="03020402040406030203" pitchFamily="66" charset="-78"/>
                <a:ea typeface="Arial Narrow"/>
                <a:cs typeface="Arabic Typesetting" panose="03020402040406030203" pitchFamily="66" charset="-78"/>
                <a:sym typeface="Arial Narrow"/>
              </a:rPr>
              <a:t>Deep learning model in analysing the Genetic variation associated with the occurrence and progression of Neurodevelopmental disorders</a:t>
            </a:r>
            <a:endParaRPr lang="en-IN" sz="4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2688834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178452" y="4192525"/>
            <a:ext cx="6096000" cy="646331"/>
          </a:xfrm>
          <a:prstGeom prst="rect">
            <a:avLst/>
          </a:prstGeom>
        </p:spPr>
        <p:txBody>
          <a:bodyPr>
            <a:spAutoFit/>
          </a:bodyPr>
          <a:lstStyle/>
          <a:p>
            <a:r>
              <a:rPr lang="en-US" b="1" dirty="0" smtClean="0">
                <a:latin typeface="Aparajita" panose="020B0604020202020204" pitchFamily="34" charset="0"/>
                <a:cs typeface="Aparajita" panose="020B0604020202020204" pitchFamily="34" charset="0"/>
              </a:rPr>
              <a:t>Hierarchically </a:t>
            </a:r>
            <a:r>
              <a:rPr lang="en-US" b="1" dirty="0">
                <a:latin typeface="Aparajita" panose="020B0604020202020204" pitchFamily="34" charset="0"/>
                <a:cs typeface="Aparajita" panose="020B0604020202020204" pitchFamily="34" charset="0"/>
              </a:rPr>
              <a:t>clustered into a tree based on Kappa-statistical similarities among their gene memberships </a:t>
            </a:r>
            <a:endParaRPr lang="en-IN" b="1" dirty="0">
              <a:latin typeface="Aparajita" panose="020B0604020202020204" pitchFamily="34" charset="0"/>
              <a:cs typeface="Aparajita" panose="020B0604020202020204" pitchFamily="34" charset="0"/>
            </a:endParaRPr>
          </a:p>
        </p:txBody>
      </p:sp>
    </p:spTree>
    <p:extLst>
      <p:ext uri="{BB962C8B-B14F-4D97-AF65-F5344CB8AC3E}">
        <p14:creationId xmlns:p14="http://schemas.microsoft.com/office/powerpoint/2010/main" val="3403004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33338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3668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88941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t>Gene Overlap Analysis</a:t>
            </a:r>
          </a:p>
        </p:txBody>
      </p:sp>
      <p:pic>
        <p:nvPicPr>
          <p:cNvPr id="3" name="Picture 2" descr="CircosOverlapByGene.png"/>
          <p:cNvPicPr>
            <a:picLocks noChangeAspect="1"/>
          </p:cNvPicPr>
          <p:nvPr/>
        </p:nvPicPr>
        <p:blipFill>
          <a:blip r:embed="rId3"/>
          <a:stretch>
            <a:fillRect/>
          </a:stretch>
        </p:blipFill>
        <p:spPr>
          <a:xfrm>
            <a:off x="293210" y="1391236"/>
            <a:ext cx="6342280" cy="5414165"/>
          </a:xfrm>
          <a:prstGeom prst="rect">
            <a:avLst/>
          </a:prstGeom>
        </p:spPr>
      </p:pic>
      <p:sp>
        <p:nvSpPr>
          <p:cNvPr id="5" name="TextBox 4">
            <a:extLst>
              <a:ext uri="{FF2B5EF4-FFF2-40B4-BE49-F238E27FC236}">
                <a16:creationId xmlns:a16="http://schemas.microsoft.com/office/drawing/2014/main" xmlns="" id="{ADE53371-28B1-4292-80B8-5342F61D7385}"/>
              </a:ext>
            </a:extLst>
          </p:cNvPr>
          <p:cNvSpPr txBox="1"/>
          <p:nvPr/>
        </p:nvSpPr>
        <p:spPr>
          <a:xfrm>
            <a:off x="6344941" y="1901950"/>
            <a:ext cx="5790590" cy="4524315"/>
          </a:xfrm>
          <a:prstGeom prst="rect">
            <a:avLst/>
          </a:prstGeom>
          <a:solidFill>
            <a:schemeClr val="accent5">
              <a:lumMod val="60000"/>
              <a:lumOff val="40000"/>
            </a:schemeClr>
          </a:solidFill>
        </p:spPr>
        <p:txBody>
          <a:bodyPr wrap="square">
            <a:spAutoFit/>
          </a:bodyPr>
          <a:lstStyle/>
          <a:p>
            <a:pPr marL="342900" indent="-342900">
              <a:buFont typeface="Arial" panose="020B0604020202020204" pitchFamily="34" charset="0"/>
              <a:buChar char="•"/>
            </a:pPr>
            <a:r>
              <a:rPr lang="en-US" sz="2400" baseline="0" dirty="0">
                <a:latin typeface="Times New Roman" panose="02020603050405020304" pitchFamily="18" charset="0"/>
                <a:cs typeface="Times New Roman" panose="02020603050405020304" pitchFamily="18" charset="0"/>
              </a:rPr>
              <a:t>Dark orange color represents the genes that appear in multiple lists and</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aseline="0" dirty="0">
                <a:latin typeface="Times New Roman" panose="02020603050405020304" pitchFamily="18" charset="0"/>
                <a:cs typeface="Times New Roman" panose="02020603050405020304" pitchFamily="18" charset="0"/>
              </a:rPr>
              <a:t>light orange color represents genes that are unique to that gene list.</a:t>
            </a:r>
          </a:p>
          <a:p>
            <a:pPr marL="342900" indent="-342900">
              <a:buFont typeface="Arial" panose="020B0604020202020204" pitchFamily="34" charset="0"/>
              <a:buChar char="•"/>
            </a:pPr>
            <a:endParaRPr lang="en-US" sz="2400" baseline="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aseline="0" dirty="0">
                <a:latin typeface="Times New Roman" panose="02020603050405020304" pitchFamily="18" charset="0"/>
                <a:cs typeface="Times New Roman" panose="02020603050405020304" pitchFamily="18" charset="0"/>
              </a:rPr>
              <a:t>Purple lines link the same gene that are shared by multiple gene lists.</a:t>
            </a:r>
          </a:p>
          <a:p>
            <a:endParaRPr lang="en-US" sz="2400" baseline="0" dirty="0">
              <a:latin typeface="Times New Roman" panose="02020603050405020304" pitchFamily="18" charset="0"/>
              <a:cs typeface="Times New Roman" panose="02020603050405020304" pitchFamily="18" charset="0"/>
            </a:endParaRPr>
          </a:p>
          <a:p>
            <a:r>
              <a:rPr lang="en-US" sz="2400" baseline="0" dirty="0">
                <a:latin typeface="Times New Roman" panose="02020603050405020304" pitchFamily="18" charset="0"/>
                <a:cs typeface="Times New Roman" panose="02020603050405020304" pitchFamily="18" charset="0"/>
              </a:rPr>
              <a:t>The greater the number of purple links and the longer the dark orange arcs implies greater overlap among the input gene lists.</a:t>
            </a:r>
          </a:p>
        </p:txBody>
      </p:sp>
    </p:spTree>
    <p:extLst>
      <p:ext uri="{BB962C8B-B14F-4D97-AF65-F5344CB8AC3E}">
        <p14:creationId xmlns:p14="http://schemas.microsoft.com/office/powerpoint/2010/main" val="3045240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t>Gene Overlap Analysis</a:t>
            </a:r>
            <a:b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Expanded via Shared Enriched Ontologies</a:t>
            </a:r>
          </a:p>
        </p:txBody>
      </p:sp>
      <p:pic>
        <p:nvPicPr>
          <p:cNvPr id="3" name="Picture 2" descr="CircosOverlapByGene.png"/>
          <p:cNvPicPr>
            <a:picLocks noChangeAspect="1"/>
          </p:cNvPicPr>
          <p:nvPr/>
        </p:nvPicPr>
        <p:blipFill>
          <a:blip r:embed="rId3"/>
          <a:stretch>
            <a:fillRect/>
          </a:stretch>
        </p:blipFill>
        <p:spPr>
          <a:xfrm>
            <a:off x="140505" y="1291130"/>
            <a:ext cx="5955495" cy="5344675"/>
          </a:xfrm>
          <a:prstGeom prst="rect">
            <a:avLst/>
          </a:prstGeom>
        </p:spPr>
      </p:pic>
      <p:sp>
        <p:nvSpPr>
          <p:cNvPr id="5" name="TextBox 4">
            <a:extLst>
              <a:ext uri="{FF2B5EF4-FFF2-40B4-BE49-F238E27FC236}">
                <a16:creationId xmlns:a16="http://schemas.microsoft.com/office/drawing/2014/main" xmlns="" id="{A96FA47C-84B3-4853-B517-A20330120F84}"/>
              </a:ext>
            </a:extLst>
          </p:cNvPr>
          <p:cNvSpPr txBox="1"/>
          <p:nvPr/>
        </p:nvSpPr>
        <p:spPr>
          <a:xfrm>
            <a:off x="6260905" y="1443835"/>
            <a:ext cx="5790590" cy="2585323"/>
          </a:xfrm>
          <a:prstGeom prst="rect">
            <a:avLst/>
          </a:prstGeom>
          <a:solidFill>
            <a:schemeClr val="accent5">
              <a:lumMod val="60000"/>
              <a:lumOff val="40000"/>
            </a:schemeClr>
          </a:solidFill>
        </p:spPr>
        <p:txBody>
          <a:bodyPr wrap="square">
            <a:spAutoFit/>
          </a:bodyPr>
          <a:lstStyle/>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Dark orange color represents the genes that appear in multiple lists and light orange color represents genes that are unique to that gene list.</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Purple lines link the same gene that are shared by multiple gene lists.</a:t>
            </a:r>
          </a:p>
          <a:p>
            <a:pPr marL="285750" indent="-285750">
              <a:buFont typeface="Arial" panose="020B0604020202020204" pitchFamily="34" charset="0"/>
              <a:buChar char="•"/>
            </a:pPr>
            <a:r>
              <a:rPr lang="en-US" baseline="0" dirty="0">
                <a:latin typeface="Times New Roman" panose="02020603050405020304" pitchFamily="18" charset="0"/>
                <a:cs typeface="Times New Roman" panose="02020603050405020304" pitchFamily="18" charset="0"/>
              </a:rPr>
              <a:t>Blue lines link the different genes where they fall into the same ontology term (the term has to statistically significantly enriched and with size no larger than 100).</a:t>
            </a:r>
          </a:p>
          <a:p>
            <a:pPr marL="285750" indent="-285750">
              <a:buFont typeface="Arial" panose="020B0604020202020204" pitchFamily="34" charset="0"/>
              <a:buChar char="•"/>
            </a:pPr>
            <a:endParaRPr lang="en-US" baseline="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FFB6B947-6246-412F-A316-DABAFA0CC96A}"/>
              </a:ext>
            </a:extLst>
          </p:cNvPr>
          <p:cNvSpPr txBox="1"/>
          <p:nvPr/>
        </p:nvSpPr>
        <p:spPr>
          <a:xfrm>
            <a:off x="5790590" y="4227031"/>
            <a:ext cx="6401410" cy="2585323"/>
          </a:xfrm>
          <a:prstGeom prst="rect">
            <a:avLst/>
          </a:prstGeom>
          <a:solidFill>
            <a:schemeClr val="accent2">
              <a:lumMod val="20000"/>
              <a:lumOff val="80000"/>
            </a:schemeClr>
          </a:solidFill>
        </p:spPr>
        <p:txBody>
          <a:bodyPr wrap="square">
            <a:spAutoFit/>
          </a:bodyPr>
          <a:lstStyle/>
          <a:p>
            <a:r>
              <a:rPr lang="en-US" baseline="0" dirty="0">
                <a:latin typeface="Times New Roman" panose="02020603050405020304" pitchFamily="18" charset="0"/>
                <a:cs typeface="Times New Roman" panose="02020603050405020304" pitchFamily="18" charset="0"/>
              </a:rPr>
              <a:t>The greater the number of purple links and the longer the dark orange arcs implies greater overlap among the input gene lists.  Blue links indicate the amount of functional overlap among the input gene lists.  </a:t>
            </a:r>
          </a:p>
          <a:p>
            <a:endParaRPr lang="en-US" baseline="0" dirty="0">
              <a:latin typeface="Times New Roman" panose="02020603050405020304" pitchFamily="18" charset="0"/>
              <a:cs typeface="Times New Roman" panose="02020603050405020304" pitchFamily="18" charset="0"/>
            </a:endParaRPr>
          </a:p>
          <a:p>
            <a:r>
              <a:rPr lang="en-US" baseline="0" dirty="0">
                <a:latin typeface="Times New Roman" panose="02020603050405020304" pitchFamily="18" charset="0"/>
                <a:cs typeface="Times New Roman" panose="02020603050405020304" pitchFamily="18" charset="0"/>
              </a:rPr>
              <a:t>It is common in meta-analysis that we observe little directly overlap among studies, due to the variations in the biological assays tend to see a lot more functional overlap, as these studies probably captured different parts of the same biological processes.</a:t>
            </a:r>
          </a:p>
        </p:txBody>
      </p:sp>
    </p:spTree>
    <p:extLst>
      <p:ext uri="{BB962C8B-B14F-4D97-AF65-F5344CB8AC3E}">
        <p14:creationId xmlns:p14="http://schemas.microsoft.com/office/powerpoint/2010/main" val="693269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t>Enriched Ontology Clusters</a:t>
            </a:r>
            <a:b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Across Studies</a:t>
            </a:r>
          </a:p>
        </p:txBody>
      </p:sp>
      <p:pic>
        <p:nvPicPr>
          <p:cNvPr id="3" name="Picture 2" descr="HeatmapSelectedGO.png"/>
          <p:cNvPicPr>
            <a:picLocks noChangeAspect="1"/>
          </p:cNvPicPr>
          <p:nvPr/>
        </p:nvPicPr>
        <p:blipFill>
          <a:blip r:embed="rId3"/>
          <a:stretch>
            <a:fillRect/>
          </a:stretch>
        </p:blipFill>
        <p:spPr>
          <a:xfrm>
            <a:off x="290446" y="1443835"/>
            <a:ext cx="11715758" cy="3359510"/>
          </a:xfrm>
          <a:prstGeom prst="rect">
            <a:avLst/>
          </a:prstGeom>
        </p:spPr>
      </p:pic>
      <p:sp>
        <p:nvSpPr>
          <p:cNvPr id="4" name="TextBox 3"/>
          <p:cNvSpPr txBox="1"/>
          <p:nvPr/>
        </p:nvSpPr>
        <p:spPr>
          <a:xfrm>
            <a:off x="445914" y="4650640"/>
            <a:ext cx="11452875" cy="2862322"/>
          </a:xfrm>
          <a:prstGeom prst="rect">
            <a:avLst/>
          </a:prstGeom>
          <a:noFill/>
        </p:spPr>
        <p:txBody>
          <a:bodyPr wrap="square" rtlCol="0">
            <a:spAutoFit/>
          </a:bodyPr>
          <a:lstStyle/>
          <a:p>
            <a:r>
              <a:rPr lang="en-US" dirty="0">
                <a:latin typeface="Aparajita" panose="020B0604020202020204" pitchFamily="34" charset="0"/>
                <a:cs typeface="Aparajita" panose="020B0604020202020204" pitchFamily="34" charset="0"/>
              </a:rPr>
              <a:t>statistically enriched terms (can be GO/KEGG terms, canonical pathways, hall mark gene sets, etc., based on what your choice during the analysis), accumulative hypergeometric p-values and enrichment factors were calculated and used for filtering.  Remaining significant terms were then hierarchically clustered into a tree based on Kappa-statistical similarities among their gene memberships (similar to what is used in NCI DAVID site).  Then 0.3 kappa score was applied as the threshold to cast the tree into term clusters.  The terms within each cluster are exported in the Excel spreadsheet named “Enrichment Analysis</a:t>
            </a:r>
            <a:r>
              <a:rPr lang="en-US" dirty="0" smtClean="0">
                <a:latin typeface="Aparajita" panose="020B0604020202020204" pitchFamily="34" charset="0"/>
                <a:cs typeface="Aparajita" panose="020B0604020202020204" pitchFamily="34" charset="0"/>
              </a:rPr>
              <a:t>”.  We </a:t>
            </a:r>
            <a:r>
              <a:rPr lang="en-US" dirty="0">
                <a:latin typeface="Aparajita" panose="020B0604020202020204" pitchFamily="34" charset="0"/>
                <a:cs typeface="Aparajita" panose="020B0604020202020204" pitchFamily="34" charset="0"/>
              </a:rPr>
              <a:t>selected the term with the best p-value within each cluster as its representative term and display them in a </a:t>
            </a:r>
            <a:r>
              <a:rPr lang="en-US" dirty="0" err="1">
                <a:latin typeface="Aparajita" panose="020B0604020202020204" pitchFamily="34" charset="0"/>
                <a:cs typeface="Aparajita" panose="020B0604020202020204" pitchFamily="34" charset="0"/>
              </a:rPr>
              <a:t>dendrogram</a:t>
            </a:r>
            <a:r>
              <a:rPr lang="en-US" dirty="0">
                <a:latin typeface="Aparajita" panose="020B0604020202020204" pitchFamily="34" charset="0"/>
                <a:cs typeface="Aparajita" panose="020B0604020202020204" pitchFamily="34" charset="0"/>
              </a:rPr>
              <a:t>. The </a:t>
            </a:r>
            <a:r>
              <a:rPr lang="en-US" dirty="0" err="1">
                <a:latin typeface="Aparajita" panose="020B0604020202020204" pitchFamily="34" charset="0"/>
                <a:cs typeface="Aparajita" panose="020B0604020202020204" pitchFamily="34" charset="0"/>
              </a:rPr>
              <a:t>heatmap</a:t>
            </a:r>
            <a:r>
              <a:rPr lang="en-US" dirty="0">
                <a:latin typeface="Aparajita" panose="020B0604020202020204" pitchFamily="34" charset="0"/>
                <a:cs typeface="Aparajita" panose="020B0604020202020204" pitchFamily="34" charset="0"/>
              </a:rPr>
              <a:t> cells are colored by their p-values, white cells indicate the lack of enrichment for that term in the corresponding gene list.  We also export files behind this </a:t>
            </a:r>
            <a:r>
              <a:rPr lang="en-US" dirty="0" err="1">
                <a:latin typeface="Aparajita" panose="020B0604020202020204" pitchFamily="34" charset="0"/>
                <a:cs typeface="Aparajita" panose="020B0604020202020204" pitchFamily="34" charset="0"/>
              </a:rPr>
              <a:t>heatmap</a:t>
            </a:r>
            <a:r>
              <a:rPr lang="en-US" dirty="0">
                <a:latin typeface="Aparajita" panose="020B0604020202020204" pitchFamily="34" charset="0"/>
                <a:cs typeface="Aparajita" panose="020B0604020202020204" pitchFamily="34" charset="0"/>
              </a:rPr>
              <a:t> (.</a:t>
            </a:r>
            <a:r>
              <a:rPr lang="en-US" dirty="0" err="1">
                <a:latin typeface="Aparajita" panose="020B0604020202020204" pitchFamily="34" charset="0"/>
                <a:cs typeface="Aparajita" panose="020B0604020202020204" pitchFamily="34" charset="0"/>
              </a:rPr>
              <a:t>cdt</a:t>
            </a:r>
            <a:r>
              <a:rPr lang="en-US" dirty="0">
                <a:latin typeface="Aparajita" panose="020B0604020202020204" pitchFamily="34" charset="0"/>
                <a:cs typeface="Aparajita" panose="020B0604020202020204" pitchFamily="34" charset="0"/>
              </a:rPr>
              <a:t>, .</a:t>
            </a:r>
            <a:r>
              <a:rPr lang="en-US" dirty="0" err="1">
                <a:latin typeface="Aparajita" panose="020B0604020202020204" pitchFamily="34" charset="0"/>
                <a:cs typeface="Aparajita" panose="020B0604020202020204" pitchFamily="34" charset="0"/>
              </a:rPr>
              <a:t>gtr</a:t>
            </a:r>
            <a:r>
              <a:rPr lang="en-US" dirty="0">
                <a:latin typeface="Aparajita" panose="020B0604020202020204" pitchFamily="34" charset="0"/>
                <a:cs typeface="Aparajita" panose="020B0604020202020204" pitchFamily="34" charset="0"/>
              </a:rPr>
              <a:t>, .</a:t>
            </a:r>
            <a:r>
              <a:rPr lang="en-US" dirty="0" err="1">
                <a:latin typeface="Aparajita" panose="020B0604020202020204" pitchFamily="34" charset="0"/>
                <a:cs typeface="Aparajita" panose="020B0604020202020204" pitchFamily="34" charset="0"/>
              </a:rPr>
              <a:t>atr</a:t>
            </a:r>
            <a:r>
              <a:rPr lang="en-US" dirty="0">
                <a:latin typeface="Aparajita" panose="020B0604020202020204" pitchFamily="34" charset="0"/>
                <a:cs typeface="Aparajita" panose="020B0604020202020204" pitchFamily="34" charset="0"/>
              </a:rPr>
              <a:t>, and .</a:t>
            </a:r>
            <a:r>
              <a:rPr lang="en-US" dirty="0" err="1">
                <a:latin typeface="Aparajita" panose="020B0604020202020204" pitchFamily="34" charset="0"/>
                <a:cs typeface="Aparajita" panose="020B0604020202020204" pitchFamily="34" charset="0"/>
              </a:rPr>
              <a:t>jtv</a:t>
            </a:r>
            <a:r>
              <a:rPr lang="en-US" dirty="0">
                <a:latin typeface="Aparajita" panose="020B0604020202020204" pitchFamily="34" charset="0"/>
                <a:cs typeface="Aparajita" panose="020B0604020202020204" pitchFamily="34" charset="0"/>
              </a:rPr>
              <a:t> files), so that one can visualize it interactively using </a:t>
            </a:r>
            <a:r>
              <a:rPr lang="en-US" dirty="0" err="1">
                <a:latin typeface="Aparajita" panose="020B0604020202020204" pitchFamily="34" charset="0"/>
                <a:cs typeface="Aparajita" panose="020B0604020202020204" pitchFamily="34" charset="0"/>
              </a:rPr>
              <a:t>JTreeView</a:t>
            </a:r>
            <a:r>
              <a:rPr lang="en-US" dirty="0">
                <a:latin typeface="Aparajita" panose="020B0604020202020204" pitchFamily="34" charset="0"/>
                <a:cs typeface="Aparajita" panose="020B0604020202020204" pitchFamily="34" charset="0"/>
              </a:rPr>
              <a:t> program (http://sourceforge.net/projects/jtreeview/).  The PDF version of the graph can be found in the zip package.</a:t>
            </a:r>
          </a:p>
          <a:p>
            <a:endParaRPr lang="en-US" dirty="0">
              <a:latin typeface="Aparajita" panose="020B0604020202020204" pitchFamily="34" charset="0"/>
              <a:cs typeface="Aparajita" panose="020B0604020202020204" pitchFamily="34" charset="0"/>
            </a:endParaRPr>
          </a:p>
          <a:p>
            <a:endParaRPr lang="en-IN" dirty="0"/>
          </a:p>
        </p:txBody>
      </p:sp>
    </p:spTree>
    <p:extLst>
      <p:ext uri="{BB962C8B-B14F-4D97-AF65-F5344CB8AC3E}">
        <p14:creationId xmlns:p14="http://schemas.microsoft.com/office/powerpoint/2010/main" val="3330464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t>Enriched Ontology Clusters</a:t>
            </a:r>
            <a:b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Colored by Cluster ID</a:t>
            </a:r>
          </a:p>
        </p:txBody>
      </p:sp>
      <p:pic>
        <p:nvPicPr>
          <p:cNvPr id="3" name="Picture 2" descr="ColorByCluster.png"/>
          <p:cNvPicPr>
            <a:picLocks noChangeAspect="1"/>
          </p:cNvPicPr>
          <p:nvPr/>
        </p:nvPicPr>
        <p:blipFill>
          <a:blip r:embed="rId3"/>
          <a:stretch>
            <a:fillRect/>
          </a:stretch>
        </p:blipFill>
        <p:spPr>
          <a:xfrm>
            <a:off x="1646269" y="1285058"/>
            <a:ext cx="6862575" cy="5497380"/>
          </a:xfrm>
          <a:prstGeom prst="rect">
            <a:avLst/>
          </a:prstGeom>
        </p:spPr>
      </p:pic>
      <p:pic>
        <p:nvPicPr>
          <p:cNvPr id="5" name="Picture 4" descr="ColorByCluster.png">
            <a:extLst>
              <a:ext uri="{FF2B5EF4-FFF2-40B4-BE49-F238E27FC236}">
                <a16:creationId xmlns:a16="http://schemas.microsoft.com/office/drawing/2014/main" xmlns="" id="{236A971A-878A-45A3-8FA9-2545C4AF3764}"/>
              </a:ext>
            </a:extLst>
          </p:cNvPr>
          <p:cNvPicPr>
            <a:picLocks noChangeAspect="1"/>
          </p:cNvPicPr>
          <p:nvPr/>
        </p:nvPicPr>
        <p:blipFill rotWithShape="1">
          <a:blip r:embed="rId3"/>
          <a:srcRect l="74700" t="85902"/>
          <a:stretch/>
        </p:blipFill>
        <p:spPr>
          <a:xfrm>
            <a:off x="7882344" y="3866660"/>
            <a:ext cx="4275740" cy="2929409"/>
          </a:xfrm>
          <a:prstGeom prst="rect">
            <a:avLst/>
          </a:prstGeom>
        </p:spPr>
      </p:pic>
      <p:sp>
        <p:nvSpPr>
          <p:cNvPr id="6" name="TextBox 5">
            <a:extLst>
              <a:ext uri="{FF2B5EF4-FFF2-40B4-BE49-F238E27FC236}">
                <a16:creationId xmlns:a16="http://schemas.microsoft.com/office/drawing/2014/main" xmlns="" id="{C25FAF79-B97F-447A-9F63-5A7106BF067B}"/>
              </a:ext>
            </a:extLst>
          </p:cNvPr>
          <p:cNvSpPr txBox="1"/>
          <p:nvPr/>
        </p:nvSpPr>
        <p:spPr>
          <a:xfrm>
            <a:off x="5997202" y="4184438"/>
            <a:ext cx="3838115" cy="175432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CLUSTER 1</a:t>
            </a:r>
          </a:p>
          <a:p>
            <a:r>
              <a:rPr lang="en-IN" dirty="0">
                <a:latin typeface="Times New Roman" panose="02020603050405020304" pitchFamily="18" charset="0"/>
                <a:cs typeface="Times New Roman" panose="02020603050405020304" pitchFamily="18" charset="0"/>
              </a:rPr>
              <a:t>Vocalization </a:t>
            </a:r>
            <a:r>
              <a:rPr lang="en-IN" dirty="0" err="1">
                <a:latin typeface="Times New Roman" panose="02020603050405020304" pitchFamily="18" charset="0"/>
                <a:cs typeface="Times New Roman" panose="02020603050405020304" pitchFamily="18" charset="0"/>
              </a:rPr>
              <a:t>behavior</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Negative Regulation </a:t>
            </a:r>
          </a:p>
          <a:p>
            <a:r>
              <a:rPr lang="en-IN" dirty="0">
                <a:latin typeface="Times New Roman" panose="02020603050405020304" pitchFamily="18" charset="0"/>
                <a:cs typeface="Times New Roman" panose="02020603050405020304" pitchFamily="18" charset="0"/>
              </a:rPr>
              <a:t>of cell mobility</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955AFA68-8E3D-4E93-8D07-1004C458A651}"/>
              </a:ext>
            </a:extLst>
          </p:cNvPr>
          <p:cNvSpPr txBox="1"/>
          <p:nvPr/>
        </p:nvSpPr>
        <p:spPr>
          <a:xfrm>
            <a:off x="0" y="5191937"/>
            <a:ext cx="3817624"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CLUSTER 2</a:t>
            </a:r>
          </a:p>
          <a:p>
            <a:r>
              <a:rPr lang="en-IN" dirty="0">
                <a:latin typeface="Times New Roman" panose="02020603050405020304" pitchFamily="18" charset="0"/>
                <a:cs typeface="Times New Roman" panose="02020603050405020304" pitchFamily="18" charset="0"/>
              </a:rPr>
              <a:t>Extracellular matrix organization</a:t>
            </a:r>
          </a:p>
          <a:p>
            <a:r>
              <a:rPr lang="en-IN" dirty="0">
                <a:latin typeface="Times New Roman" panose="02020603050405020304" pitchFamily="18" charset="0"/>
                <a:cs typeface="Times New Roman" panose="02020603050405020304" pitchFamily="18" charset="0"/>
              </a:rPr>
              <a:t>Negative Regulation of cell mobility</a:t>
            </a:r>
          </a:p>
        </p:txBody>
      </p:sp>
      <p:sp>
        <p:nvSpPr>
          <p:cNvPr id="10" name="TextBox 9">
            <a:extLst>
              <a:ext uri="{FF2B5EF4-FFF2-40B4-BE49-F238E27FC236}">
                <a16:creationId xmlns:a16="http://schemas.microsoft.com/office/drawing/2014/main" xmlns="" id="{E0B5B26E-285E-4729-B0E8-B86DEB60A45B}"/>
              </a:ext>
            </a:extLst>
          </p:cNvPr>
          <p:cNvSpPr txBox="1"/>
          <p:nvPr/>
        </p:nvSpPr>
        <p:spPr>
          <a:xfrm>
            <a:off x="645881" y="2334847"/>
            <a:ext cx="381762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CLUSTER 3</a:t>
            </a:r>
          </a:p>
          <a:p>
            <a:r>
              <a:rPr lang="en-IN" dirty="0">
                <a:latin typeface="Times New Roman" panose="02020603050405020304" pitchFamily="18" charset="0"/>
                <a:cs typeface="Times New Roman" panose="02020603050405020304" pitchFamily="18" charset="0"/>
              </a:rPr>
              <a:t>Regulation of membrane potential</a:t>
            </a:r>
          </a:p>
        </p:txBody>
      </p:sp>
      <p:sp>
        <p:nvSpPr>
          <p:cNvPr id="12" name="TextBox 11">
            <a:extLst>
              <a:ext uri="{FF2B5EF4-FFF2-40B4-BE49-F238E27FC236}">
                <a16:creationId xmlns:a16="http://schemas.microsoft.com/office/drawing/2014/main" xmlns="" id="{E6A6E1DD-03E4-4745-BF07-B117151BAAC8}"/>
              </a:ext>
            </a:extLst>
          </p:cNvPr>
          <p:cNvSpPr txBox="1"/>
          <p:nvPr/>
        </p:nvSpPr>
        <p:spPr>
          <a:xfrm>
            <a:off x="7164935" y="2196348"/>
            <a:ext cx="3664920"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CLUSTER 4</a:t>
            </a:r>
          </a:p>
          <a:p>
            <a:r>
              <a:rPr lang="en-IN" dirty="0">
                <a:latin typeface="Times New Roman" panose="02020603050405020304" pitchFamily="18" charset="0"/>
                <a:cs typeface="Times New Roman" panose="02020603050405020304" pitchFamily="18" charset="0"/>
              </a:rPr>
              <a:t>Cellular response to transforming growth factor beta S</a:t>
            </a:r>
          </a:p>
        </p:txBody>
      </p:sp>
    </p:spTree>
    <p:extLst>
      <p:ext uri="{BB962C8B-B14F-4D97-AF65-F5344CB8AC3E}">
        <p14:creationId xmlns:p14="http://schemas.microsoft.com/office/powerpoint/2010/main" val="6142395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t>Enriched Ontology Clusters</a:t>
            </a:r>
            <a:b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Colored by p-Value</a:t>
            </a:r>
          </a:p>
        </p:txBody>
      </p:sp>
      <p:pic>
        <p:nvPicPr>
          <p:cNvPr id="3" name="Picture 2" descr="ColorByPValue.png"/>
          <p:cNvPicPr>
            <a:picLocks noChangeAspect="1"/>
          </p:cNvPicPr>
          <p:nvPr/>
        </p:nvPicPr>
        <p:blipFill>
          <a:blip r:embed="rId3"/>
          <a:stretch>
            <a:fillRect/>
          </a:stretch>
        </p:blipFill>
        <p:spPr>
          <a:xfrm>
            <a:off x="445915" y="1387500"/>
            <a:ext cx="6108200" cy="5413999"/>
          </a:xfrm>
          <a:prstGeom prst="rect">
            <a:avLst/>
          </a:prstGeom>
        </p:spPr>
      </p:pic>
      <p:pic>
        <p:nvPicPr>
          <p:cNvPr id="5" name="Picture 4" descr="ColorByPValue.png">
            <a:extLst>
              <a:ext uri="{FF2B5EF4-FFF2-40B4-BE49-F238E27FC236}">
                <a16:creationId xmlns:a16="http://schemas.microsoft.com/office/drawing/2014/main" xmlns="" id="{2AF7CD6F-2BD0-4B47-A68F-932F80A858A7}"/>
              </a:ext>
            </a:extLst>
          </p:cNvPr>
          <p:cNvPicPr>
            <a:picLocks noChangeAspect="1"/>
          </p:cNvPicPr>
          <p:nvPr/>
        </p:nvPicPr>
        <p:blipFill rotWithShape="1">
          <a:blip r:embed="rId3"/>
          <a:srcRect l="82241" t="67243"/>
          <a:stretch/>
        </p:blipFill>
        <p:spPr>
          <a:xfrm>
            <a:off x="9753600" y="3429000"/>
            <a:ext cx="2288074" cy="3372499"/>
          </a:xfrm>
          <a:prstGeom prst="rect">
            <a:avLst/>
          </a:prstGeom>
        </p:spPr>
      </p:pic>
      <p:sp>
        <p:nvSpPr>
          <p:cNvPr id="7" name="TextBox 6">
            <a:extLst>
              <a:ext uri="{FF2B5EF4-FFF2-40B4-BE49-F238E27FC236}">
                <a16:creationId xmlns:a16="http://schemas.microsoft.com/office/drawing/2014/main" xmlns="" id="{FEA2ECCE-D0ED-45E4-90D6-03A454B5D7C4}"/>
              </a:ext>
            </a:extLst>
          </p:cNvPr>
          <p:cNvSpPr txBox="1"/>
          <p:nvPr/>
        </p:nvSpPr>
        <p:spPr>
          <a:xfrm>
            <a:off x="7238817" y="2207360"/>
            <a:ext cx="3658820" cy="1938992"/>
          </a:xfrm>
          <a:prstGeom prst="rect">
            <a:avLst/>
          </a:prstGeom>
          <a:noFill/>
        </p:spPr>
        <p:txBody>
          <a:bodyPr wrap="square">
            <a:spAutoFit/>
          </a:bodyPr>
          <a:lstStyle/>
          <a:p>
            <a:r>
              <a:rPr lang="en-US" sz="2400" baseline="0" dirty="0">
                <a:latin typeface="Times New Roman" panose="02020603050405020304" pitchFamily="18" charset="0"/>
                <a:cs typeface="Times New Roman" panose="02020603050405020304" pitchFamily="18" charset="0"/>
              </a:rPr>
              <a:t>The dark the color, the more statistically significant the node</a:t>
            </a:r>
          </a:p>
          <a:p>
            <a:r>
              <a:rPr lang="en-US" sz="2400" baseline="0" dirty="0">
                <a:latin typeface="Times New Roman" panose="02020603050405020304" pitchFamily="18" charset="0"/>
                <a:cs typeface="Times New Roman" panose="02020603050405020304" pitchFamily="18" charset="0"/>
              </a:rPr>
              <a:t> (see legend for p-value ranges).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378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t>Enriched Ontology Clusters</a:t>
            </a:r>
            <a:b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Pied by Gene Counts Across Studies</a:t>
            </a:r>
          </a:p>
        </p:txBody>
      </p:sp>
      <p:pic>
        <p:nvPicPr>
          <p:cNvPr id="3" name="Picture 2" descr="ColorByCounts.png"/>
          <p:cNvPicPr>
            <a:picLocks noChangeAspect="1"/>
          </p:cNvPicPr>
          <p:nvPr/>
        </p:nvPicPr>
        <p:blipFill>
          <a:blip r:embed="rId3"/>
          <a:stretch>
            <a:fillRect/>
          </a:stretch>
        </p:blipFill>
        <p:spPr>
          <a:xfrm>
            <a:off x="3490610" y="1665465"/>
            <a:ext cx="5210475" cy="5120640"/>
          </a:xfrm>
          <a:prstGeom prst="rect">
            <a:avLst/>
          </a:prstGeom>
        </p:spPr>
      </p:pic>
      <p:sp>
        <p:nvSpPr>
          <p:cNvPr id="4" name="TextBox 3"/>
          <p:cNvSpPr txBox="1"/>
          <p:nvPr/>
        </p:nvSpPr>
        <p:spPr>
          <a:xfrm>
            <a:off x="8701085" y="2172568"/>
            <a:ext cx="2739590" cy="3139321"/>
          </a:xfrm>
          <a:prstGeom prst="rect">
            <a:avLst/>
          </a:prstGeom>
          <a:noFill/>
        </p:spPr>
        <p:txBody>
          <a:bodyPr wrap="square" rtlCol="0">
            <a:spAutoFit/>
          </a:bodyPr>
          <a:lstStyle/>
          <a:p>
            <a:pPr algn="just">
              <a:defRPr/>
            </a:pPr>
            <a:r>
              <a:rPr lang="en-US" dirty="0">
                <a:latin typeface="Arial Narrow" panose="020B0606020202030204" pitchFamily="34" charset="0"/>
              </a:rPr>
              <a:t>The same enrichment network has its nodes displayed as pies.  Each pie sector is proportional to the number of hits originated from a gene list.</a:t>
            </a:r>
          </a:p>
          <a:p>
            <a:pPr algn="just">
              <a:defRPr/>
            </a:pPr>
            <a:r>
              <a:rPr lang="en-US" dirty="0">
                <a:latin typeface="Arial Narrow" panose="020B0606020202030204" pitchFamily="34" charset="0"/>
              </a:rPr>
              <a:t>Color code for pie sector represents a gene list and is consistent with the colors used for table rows in slide #2.</a:t>
            </a:r>
          </a:p>
          <a:p>
            <a:endParaRPr lang="en-IN" dirty="0"/>
          </a:p>
        </p:txBody>
      </p:sp>
    </p:spTree>
    <p:extLst>
      <p:ext uri="{BB962C8B-B14F-4D97-AF65-F5344CB8AC3E}">
        <p14:creationId xmlns:p14="http://schemas.microsoft.com/office/powerpoint/2010/main" val="2945808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2"/>
          <p:cNvSpPr txBox="1">
            <a:spLocks noGrp="1"/>
          </p:cNvSpPr>
          <p:nvPr>
            <p:ph type="title"/>
          </p:nvPr>
        </p:nvSpPr>
        <p:spPr>
          <a:xfrm>
            <a:off x="1503520" y="285094"/>
            <a:ext cx="8971200" cy="1019663"/>
          </a:xfrm>
          <a:prstGeom prst="rect">
            <a:avLst/>
          </a:prstGeom>
          <a:noFill/>
          <a:ln>
            <a:noFill/>
          </a:ln>
          <a:effectLst>
            <a:outerShdw blurRad="42863" dist="9525" dir="5400000" algn="bl" rotWithShape="0">
              <a:schemeClr val="lt1">
                <a:alpha val="24705"/>
              </a:schemeClr>
            </a:outerShdw>
          </a:effectLst>
        </p:spPr>
        <p:txBody>
          <a:bodyPr spcFirstLastPara="1" wrap="square" lIns="0" tIns="0" rIns="0" bIns="0" anchor="ctr" anchorCtr="0">
            <a:noAutofit/>
          </a:bodyPr>
          <a:lstStyle/>
          <a:p>
            <a:r>
              <a:rPr lang="en-IN" sz="5900"/>
              <a:t>Team Members</a:t>
            </a:r>
            <a:endParaRPr sz="5900"/>
          </a:p>
        </p:txBody>
      </p:sp>
      <p:sp>
        <p:nvSpPr>
          <p:cNvPr id="182" name="Google Shape;182;p12"/>
          <p:cNvSpPr txBox="1">
            <a:spLocks noGrp="1"/>
          </p:cNvSpPr>
          <p:nvPr>
            <p:ph type="sldNum" idx="12"/>
          </p:nvPr>
        </p:nvSpPr>
        <p:spPr>
          <a:xfrm>
            <a:off x="11520233" y="6114400"/>
            <a:ext cx="468400" cy="540400"/>
          </a:xfrm>
          <a:prstGeom prst="rect">
            <a:avLst/>
          </a:prstGeom>
          <a:noFill/>
          <a:ln>
            <a:noFill/>
          </a:ln>
        </p:spPr>
        <p:txBody>
          <a:bodyPr spcFirstLastPara="1" wrap="square" lIns="0" tIns="0" rIns="0" bIns="0" anchor="ctr" anchorCtr="0">
            <a:noAutofit/>
          </a:bodyPr>
          <a:lstStyle/>
          <a:p>
            <a:fld id="{00000000-1234-1234-1234-123412341234}" type="slidenum">
              <a:rPr lang="en-IN"/>
              <a:pPr/>
              <a:t>2</a:t>
            </a:fld>
            <a:endParaRPr/>
          </a:p>
        </p:txBody>
      </p:sp>
      <p:graphicFrame>
        <p:nvGraphicFramePr>
          <p:cNvPr id="183" name="Google Shape;183;p12"/>
          <p:cNvGraphicFramePr/>
          <p:nvPr>
            <p:extLst>
              <p:ext uri="{D42A27DB-BD31-4B8C-83A1-F6EECF244321}">
                <p14:modId xmlns:p14="http://schemas.microsoft.com/office/powerpoint/2010/main" val="2529975092"/>
              </p:ext>
            </p:extLst>
          </p:nvPr>
        </p:nvGraphicFramePr>
        <p:xfrm>
          <a:off x="1796716" y="1846091"/>
          <a:ext cx="9283000" cy="3749082"/>
        </p:xfrm>
        <a:graphic>
          <a:graphicData uri="http://schemas.openxmlformats.org/drawingml/2006/table">
            <a:tbl>
              <a:tblPr firstRow="1" bandRow="1">
                <a:noFill/>
              </a:tblPr>
              <a:tblGrid>
                <a:gridCol w="4641500">
                  <a:extLst>
                    <a:ext uri="{9D8B030D-6E8A-4147-A177-3AD203B41FA5}">
                      <a16:colId xmlns:a16="http://schemas.microsoft.com/office/drawing/2014/main" xmlns="" val="20000"/>
                    </a:ext>
                  </a:extLst>
                </a:gridCol>
                <a:gridCol w="4641500">
                  <a:extLst>
                    <a:ext uri="{9D8B030D-6E8A-4147-A177-3AD203B41FA5}">
                      <a16:colId xmlns:a16="http://schemas.microsoft.com/office/drawing/2014/main" xmlns="" val="20001"/>
                    </a:ext>
                  </a:extLst>
                </a:gridCol>
              </a:tblGrid>
              <a:tr h="609613">
                <a:tc>
                  <a:txBody>
                    <a:bodyPr/>
                    <a:lstStyle/>
                    <a:p>
                      <a:pPr marL="0" marR="0" lvl="0" indent="0" algn="ctr" rtl="0">
                        <a:lnSpc>
                          <a:spcPct val="100000"/>
                        </a:lnSpc>
                        <a:spcBef>
                          <a:spcPts val="0"/>
                        </a:spcBef>
                        <a:spcAft>
                          <a:spcPts val="0"/>
                        </a:spcAft>
                        <a:buNone/>
                      </a:pPr>
                      <a:r>
                        <a:rPr lang="en-IN" sz="3200" b="1" i="0" u="none" strike="noStrike" cap="none" dirty="0">
                          <a:solidFill>
                            <a:srgbClr val="C00000"/>
                          </a:solidFill>
                          <a:latin typeface="Times New Roman"/>
                          <a:ea typeface="Times New Roman"/>
                          <a:cs typeface="Times New Roman"/>
                          <a:sym typeface="Times New Roman"/>
                        </a:rPr>
                        <a:t>COMPUTER SCIENCE</a:t>
                      </a:r>
                    </a:p>
                  </a:txBody>
                  <a:tcPr marL="121933" marR="121933" marT="60967" marB="60967"/>
                </a:tc>
                <a:tc>
                  <a:txBody>
                    <a:bodyPr/>
                    <a:lstStyle/>
                    <a:p>
                      <a:pPr marL="0" marR="0" lvl="0" indent="0" algn="ctr" rtl="0">
                        <a:lnSpc>
                          <a:spcPct val="100000"/>
                        </a:lnSpc>
                        <a:spcBef>
                          <a:spcPts val="0"/>
                        </a:spcBef>
                        <a:spcAft>
                          <a:spcPts val="0"/>
                        </a:spcAft>
                        <a:buNone/>
                      </a:pPr>
                      <a:r>
                        <a:rPr lang="en-IN" sz="3200" b="1" i="0" u="none" strike="noStrike" cap="none" dirty="0">
                          <a:solidFill>
                            <a:srgbClr val="C00000"/>
                          </a:solidFill>
                          <a:latin typeface="Times New Roman"/>
                          <a:ea typeface="Times New Roman"/>
                          <a:cs typeface="Times New Roman"/>
                          <a:sym typeface="Times New Roman"/>
                        </a:rPr>
                        <a:t>LIFE SCIENCE</a:t>
                      </a:r>
                      <a:endParaRPr sz="3200" b="1" i="0" u="none" strike="noStrike" cap="none" dirty="0">
                        <a:solidFill>
                          <a:srgbClr val="C00000"/>
                        </a:solidFill>
                        <a:latin typeface="Times New Roman"/>
                        <a:ea typeface="Times New Roman"/>
                        <a:cs typeface="Times New Roman"/>
                        <a:sym typeface="Times New Roman"/>
                      </a:endParaRPr>
                    </a:p>
                  </a:txBody>
                  <a:tcPr marL="121933" marR="121933" marT="60967" marB="60967"/>
                </a:tc>
                <a:extLst>
                  <a:ext uri="{0D108BD9-81ED-4DB2-BD59-A6C34878D82A}">
                    <a16:rowId xmlns:a16="http://schemas.microsoft.com/office/drawing/2014/main" xmlns="" val="10000"/>
                  </a:ext>
                </a:extLst>
              </a:tr>
              <a:tr h="1544333">
                <a:tc>
                  <a:txBody>
                    <a:bodyPr/>
                    <a:lstStyle/>
                    <a:p>
                      <a:pPr marL="0" marR="0" lvl="0" indent="0" algn="l" rtl="0">
                        <a:lnSpc>
                          <a:spcPct val="100000"/>
                        </a:lnSpc>
                        <a:spcBef>
                          <a:spcPts val="0"/>
                        </a:spcBef>
                        <a:spcAft>
                          <a:spcPts val="0"/>
                        </a:spcAft>
                        <a:buNone/>
                      </a:pPr>
                      <a:r>
                        <a:rPr lang="en-IN" sz="1900" b="1" u="none" strike="noStrike" cap="none" dirty="0" err="1">
                          <a:solidFill>
                            <a:srgbClr val="002060"/>
                          </a:solidFill>
                          <a:latin typeface="Arimo"/>
                          <a:ea typeface="Arimo"/>
                          <a:cs typeface="Arimo"/>
                          <a:sym typeface="Arimo"/>
                        </a:rPr>
                        <a:t>Dr.</a:t>
                      </a:r>
                      <a:r>
                        <a:rPr lang="en-IN" sz="1900" b="1" u="none" strike="noStrike" cap="none" dirty="0">
                          <a:solidFill>
                            <a:srgbClr val="002060"/>
                          </a:solidFill>
                          <a:latin typeface="Arimo"/>
                          <a:ea typeface="Arimo"/>
                          <a:cs typeface="Arimo"/>
                          <a:sym typeface="Arimo"/>
                        </a:rPr>
                        <a:t> S. </a:t>
                      </a:r>
                      <a:r>
                        <a:rPr lang="en-IN" sz="1900" b="1" u="none" strike="noStrike" cap="none" dirty="0" err="1">
                          <a:solidFill>
                            <a:srgbClr val="002060"/>
                          </a:solidFill>
                          <a:latin typeface="Arimo"/>
                          <a:ea typeface="Arimo"/>
                          <a:cs typeface="Arimo"/>
                          <a:sym typeface="Arimo"/>
                        </a:rPr>
                        <a:t>Pitchumani</a:t>
                      </a:r>
                      <a:r>
                        <a:rPr lang="en-IN" sz="1900" b="1" u="none" strike="noStrike" cap="none" dirty="0">
                          <a:solidFill>
                            <a:srgbClr val="002060"/>
                          </a:solidFill>
                          <a:latin typeface="Arimo"/>
                          <a:ea typeface="Arimo"/>
                          <a:cs typeface="Arimo"/>
                          <a:sym typeface="Arimo"/>
                        </a:rPr>
                        <a:t> </a:t>
                      </a:r>
                      <a:r>
                        <a:rPr lang="en-IN" sz="1900" b="1" u="none" strike="noStrike" cap="none" dirty="0" err="1">
                          <a:solidFill>
                            <a:srgbClr val="002060"/>
                          </a:solidFill>
                          <a:latin typeface="Arimo"/>
                          <a:ea typeface="Arimo"/>
                          <a:cs typeface="Arimo"/>
                          <a:sym typeface="Arimo"/>
                        </a:rPr>
                        <a:t>Angayarkanni</a:t>
                      </a:r>
                      <a:endParaRPr sz="1900" b="1" u="none" strike="noStrike" cap="none" dirty="0">
                        <a:solidFill>
                          <a:srgbClr val="002060"/>
                        </a:solidFill>
                        <a:latin typeface="Arimo"/>
                        <a:ea typeface="Arimo"/>
                        <a:cs typeface="Arimo"/>
                        <a:sym typeface="Arimo"/>
                      </a:endParaRPr>
                    </a:p>
                    <a:p>
                      <a:pPr marL="0" marR="0" lvl="0" indent="0" algn="l" rtl="0">
                        <a:lnSpc>
                          <a:spcPct val="100000"/>
                        </a:lnSpc>
                        <a:spcBef>
                          <a:spcPts val="0"/>
                        </a:spcBef>
                        <a:spcAft>
                          <a:spcPts val="0"/>
                        </a:spcAft>
                        <a:buNone/>
                      </a:pPr>
                      <a:r>
                        <a:rPr lang="en-IN" sz="1900" b="1" u="none" strike="noStrike" cap="none" dirty="0">
                          <a:solidFill>
                            <a:srgbClr val="002060"/>
                          </a:solidFill>
                          <a:latin typeface="Arimo"/>
                          <a:ea typeface="Arimo"/>
                          <a:cs typeface="Arimo"/>
                          <a:sym typeface="Arimo"/>
                        </a:rPr>
                        <a:t>Associate Professor, </a:t>
                      </a:r>
                      <a:endParaRPr sz="2400" dirty="0">
                        <a:solidFill>
                          <a:srgbClr val="002060"/>
                        </a:solidFill>
                      </a:endParaRPr>
                    </a:p>
                    <a:p>
                      <a:pPr marL="0" marR="0" lvl="0" indent="0" algn="l" rtl="0">
                        <a:lnSpc>
                          <a:spcPct val="100000"/>
                        </a:lnSpc>
                        <a:spcBef>
                          <a:spcPts val="0"/>
                        </a:spcBef>
                        <a:spcAft>
                          <a:spcPts val="0"/>
                        </a:spcAft>
                        <a:buNone/>
                      </a:pPr>
                      <a:r>
                        <a:rPr lang="en-IN" sz="1900" b="1" u="none" strike="noStrike" cap="none" dirty="0">
                          <a:solidFill>
                            <a:srgbClr val="002060"/>
                          </a:solidFill>
                          <a:latin typeface="Arimo"/>
                          <a:ea typeface="Arimo"/>
                          <a:cs typeface="Arimo"/>
                          <a:sym typeface="Arimo"/>
                        </a:rPr>
                        <a:t>Department of Computer Science</a:t>
                      </a:r>
                      <a:endParaRPr sz="2400" dirty="0">
                        <a:solidFill>
                          <a:srgbClr val="002060"/>
                        </a:solidFill>
                      </a:endParaRPr>
                    </a:p>
                    <a:p>
                      <a:pPr marL="0" marR="0" lvl="0" indent="0" algn="l" rtl="0">
                        <a:lnSpc>
                          <a:spcPct val="100000"/>
                        </a:lnSpc>
                        <a:spcBef>
                          <a:spcPts val="0"/>
                        </a:spcBef>
                        <a:spcAft>
                          <a:spcPts val="0"/>
                        </a:spcAft>
                        <a:buNone/>
                      </a:pPr>
                      <a:r>
                        <a:rPr lang="en-IN" sz="1900" b="1" u="none" strike="noStrike" cap="none" dirty="0">
                          <a:solidFill>
                            <a:srgbClr val="002060"/>
                          </a:solidFill>
                          <a:latin typeface="Arimo"/>
                          <a:ea typeface="Arimo"/>
                          <a:cs typeface="Arimo"/>
                          <a:sym typeface="Arimo"/>
                        </a:rPr>
                        <a:t>Lady </a:t>
                      </a:r>
                      <a:r>
                        <a:rPr lang="en-IN" sz="1900" b="1" u="none" strike="noStrike" cap="none" dirty="0" err="1">
                          <a:solidFill>
                            <a:srgbClr val="002060"/>
                          </a:solidFill>
                          <a:latin typeface="Arimo"/>
                          <a:ea typeface="Arimo"/>
                          <a:cs typeface="Arimo"/>
                          <a:sym typeface="Arimo"/>
                        </a:rPr>
                        <a:t>Doak</a:t>
                      </a:r>
                      <a:r>
                        <a:rPr lang="en-IN" sz="1900" b="1" u="none" strike="noStrike" cap="none" dirty="0">
                          <a:solidFill>
                            <a:srgbClr val="002060"/>
                          </a:solidFill>
                          <a:latin typeface="Arimo"/>
                          <a:ea typeface="Arimo"/>
                          <a:cs typeface="Arimo"/>
                          <a:sym typeface="Arimo"/>
                        </a:rPr>
                        <a:t> College</a:t>
                      </a:r>
                      <a:endParaRPr sz="2400" dirty="0">
                        <a:solidFill>
                          <a:srgbClr val="002060"/>
                        </a:solidFill>
                      </a:endParaRPr>
                    </a:p>
                    <a:p>
                      <a:pPr marL="0" marR="0" lvl="0" indent="0" algn="l" rtl="0">
                        <a:lnSpc>
                          <a:spcPct val="100000"/>
                        </a:lnSpc>
                        <a:spcBef>
                          <a:spcPts val="0"/>
                        </a:spcBef>
                        <a:spcAft>
                          <a:spcPts val="0"/>
                        </a:spcAft>
                        <a:buNone/>
                      </a:pPr>
                      <a:endParaRPr sz="1900" b="1" u="none" strike="noStrike" cap="none" dirty="0">
                        <a:solidFill>
                          <a:srgbClr val="002060"/>
                        </a:solidFill>
                        <a:latin typeface="Arimo"/>
                        <a:ea typeface="Arimo"/>
                        <a:cs typeface="Arimo"/>
                        <a:sym typeface="Arimo"/>
                      </a:endParaRPr>
                    </a:p>
                  </a:txBody>
                  <a:tcPr marL="121933" marR="121933" marT="60967" marB="60967"/>
                </a:tc>
                <a:tc>
                  <a:txBody>
                    <a:bodyPr/>
                    <a:lstStyle/>
                    <a:p>
                      <a:pPr marL="0" marR="0" lvl="0" indent="0" algn="l" rtl="0">
                        <a:lnSpc>
                          <a:spcPct val="100000"/>
                        </a:lnSpc>
                        <a:spcBef>
                          <a:spcPts val="0"/>
                        </a:spcBef>
                        <a:spcAft>
                          <a:spcPts val="0"/>
                        </a:spcAft>
                        <a:buNone/>
                      </a:pPr>
                      <a:r>
                        <a:rPr lang="en-IN" sz="1900" b="1" u="none" strike="noStrike" cap="none" dirty="0" err="1">
                          <a:solidFill>
                            <a:srgbClr val="002060"/>
                          </a:solidFill>
                          <a:latin typeface="Arimo"/>
                          <a:ea typeface="Arimo"/>
                          <a:cs typeface="Arimo"/>
                          <a:sym typeface="Arimo"/>
                        </a:rPr>
                        <a:t>Dr.</a:t>
                      </a:r>
                      <a:r>
                        <a:rPr lang="en-IN" sz="1900" b="1" u="none" strike="noStrike" cap="none" dirty="0">
                          <a:solidFill>
                            <a:srgbClr val="002060"/>
                          </a:solidFill>
                          <a:latin typeface="Arimo"/>
                          <a:ea typeface="Arimo"/>
                          <a:cs typeface="Arimo"/>
                          <a:sym typeface="Arimo"/>
                        </a:rPr>
                        <a:t> S. </a:t>
                      </a:r>
                      <a:r>
                        <a:rPr lang="en-IN" sz="1900" b="1" u="none" strike="noStrike" cap="none" dirty="0" err="1">
                          <a:solidFill>
                            <a:srgbClr val="002060"/>
                          </a:solidFill>
                          <a:latin typeface="Arimo"/>
                          <a:ea typeface="Arimo"/>
                          <a:cs typeface="Arimo"/>
                          <a:sym typeface="Arimo"/>
                        </a:rPr>
                        <a:t>Kalaivani</a:t>
                      </a:r>
                      <a:r>
                        <a:rPr lang="en-IN" sz="1900" b="1" u="none" strike="noStrike" cap="none" dirty="0">
                          <a:solidFill>
                            <a:srgbClr val="002060"/>
                          </a:solidFill>
                          <a:latin typeface="Arimo"/>
                          <a:ea typeface="Arimo"/>
                          <a:cs typeface="Arimo"/>
                          <a:sym typeface="Arimo"/>
                        </a:rPr>
                        <a:t> Priyadarshini, </a:t>
                      </a:r>
                      <a:endParaRPr sz="2400" dirty="0">
                        <a:solidFill>
                          <a:srgbClr val="002060"/>
                        </a:solidFill>
                      </a:endParaRPr>
                    </a:p>
                    <a:p>
                      <a:pPr marL="0" marR="0" lvl="0" indent="0" algn="l" rtl="0">
                        <a:lnSpc>
                          <a:spcPct val="100000"/>
                        </a:lnSpc>
                        <a:spcBef>
                          <a:spcPts val="0"/>
                        </a:spcBef>
                        <a:spcAft>
                          <a:spcPts val="0"/>
                        </a:spcAft>
                        <a:buNone/>
                      </a:pPr>
                      <a:r>
                        <a:rPr lang="en-IN" sz="1900" b="1" u="none" strike="noStrike" cap="none" dirty="0">
                          <a:solidFill>
                            <a:srgbClr val="002060"/>
                          </a:solidFill>
                          <a:latin typeface="Arimo"/>
                          <a:ea typeface="Arimo"/>
                          <a:cs typeface="Arimo"/>
                          <a:sym typeface="Arimo"/>
                        </a:rPr>
                        <a:t>Assistant Professor, </a:t>
                      </a:r>
                      <a:endParaRPr sz="2400" dirty="0">
                        <a:solidFill>
                          <a:srgbClr val="002060"/>
                        </a:solidFill>
                      </a:endParaRPr>
                    </a:p>
                    <a:p>
                      <a:pPr marL="0" marR="0" lvl="0" indent="0" algn="l" rtl="0">
                        <a:lnSpc>
                          <a:spcPct val="100000"/>
                        </a:lnSpc>
                        <a:spcBef>
                          <a:spcPts val="0"/>
                        </a:spcBef>
                        <a:spcAft>
                          <a:spcPts val="0"/>
                        </a:spcAft>
                        <a:buNone/>
                      </a:pPr>
                      <a:r>
                        <a:rPr lang="en-IN" sz="1900" b="1" u="none" strike="noStrike" cap="none" dirty="0">
                          <a:solidFill>
                            <a:srgbClr val="002060"/>
                          </a:solidFill>
                          <a:latin typeface="Arimo"/>
                          <a:ea typeface="Arimo"/>
                          <a:cs typeface="Arimo"/>
                          <a:sym typeface="Arimo"/>
                        </a:rPr>
                        <a:t>Department of Biotechnology, </a:t>
                      </a:r>
                      <a:endParaRPr sz="2400" dirty="0">
                        <a:solidFill>
                          <a:srgbClr val="002060"/>
                        </a:solidFill>
                      </a:endParaRPr>
                    </a:p>
                    <a:p>
                      <a:pPr marL="0" marR="0" lvl="0" indent="0" algn="l" rtl="0">
                        <a:lnSpc>
                          <a:spcPct val="100000"/>
                        </a:lnSpc>
                        <a:spcBef>
                          <a:spcPts val="0"/>
                        </a:spcBef>
                        <a:spcAft>
                          <a:spcPts val="0"/>
                        </a:spcAft>
                        <a:buNone/>
                      </a:pPr>
                      <a:r>
                        <a:rPr lang="en-IN" sz="1900" b="1" u="none" strike="noStrike" cap="none" dirty="0">
                          <a:solidFill>
                            <a:srgbClr val="002060"/>
                          </a:solidFill>
                          <a:latin typeface="Arimo"/>
                          <a:ea typeface="Arimo"/>
                          <a:cs typeface="Arimo"/>
                          <a:sym typeface="Arimo"/>
                        </a:rPr>
                        <a:t>Lady </a:t>
                      </a:r>
                      <a:r>
                        <a:rPr lang="en-IN" sz="1900" b="1" u="none" strike="noStrike" cap="none" dirty="0" err="1">
                          <a:solidFill>
                            <a:srgbClr val="002060"/>
                          </a:solidFill>
                          <a:latin typeface="Arimo"/>
                          <a:ea typeface="Arimo"/>
                          <a:cs typeface="Arimo"/>
                          <a:sym typeface="Arimo"/>
                        </a:rPr>
                        <a:t>Doak</a:t>
                      </a:r>
                      <a:r>
                        <a:rPr lang="en-IN" sz="1900" b="1" u="none" strike="noStrike" cap="none" dirty="0">
                          <a:solidFill>
                            <a:srgbClr val="002060"/>
                          </a:solidFill>
                          <a:latin typeface="Arimo"/>
                          <a:ea typeface="Arimo"/>
                          <a:cs typeface="Arimo"/>
                          <a:sym typeface="Arimo"/>
                        </a:rPr>
                        <a:t> College</a:t>
                      </a:r>
                      <a:endParaRPr sz="2400" dirty="0">
                        <a:solidFill>
                          <a:srgbClr val="002060"/>
                        </a:solidFill>
                      </a:endParaRPr>
                    </a:p>
                    <a:p>
                      <a:pPr marL="0" marR="0" lvl="0" indent="0" algn="l" rtl="0">
                        <a:lnSpc>
                          <a:spcPct val="100000"/>
                        </a:lnSpc>
                        <a:spcBef>
                          <a:spcPts val="0"/>
                        </a:spcBef>
                        <a:spcAft>
                          <a:spcPts val="0"/>
                        </a:spcAft>
                        <a:buNone/>
                      </a:pPr>
                      <a:endParaRPr sz="1900" b="1" u="none" strike="noStrike" cap="none" dirty="0">
                        <a:solidFill>
                          <a:srgbClr val="002060"/>
                        </a:solidFill>
                        <a:latin typeface="Arimo"/>
                        <a:ea typeface="Arimo"/>
                        <a:cs typeface="Arimo"/>
                        <a:sym typeface="Arimo"/>
                      </a:endParaRPr>
                    </a:p>
                  </a:txBody>
                  <a:tcPr marL="121933" marR="121933" marT="60967" marB="60967"/>
                </a:tc>
                <a:extLst>
                  <a:ext uri="{0D108BD9-81ED-4DB2-BD59-A6C34878D82A}">
                    <a16:rowId xmlns:a16="http://schemas.microsoft.com/office/drawing/2014/main" xmlns="" val="10001"/>
                  </a:ext>
                </a:extLst>
              </a:tr>
              <a:tr h="1544333">
                <a:tc>
                  <a:txBody>
                    <a:bodyPr/>
                    <a:lstStyle/>
                    <a:p>
                      <a:pPr marL="0" marR="0" lvl="0" indent="0" algn="l" defTabSz="914400" rtl="0" eaLnBrk="1" latinLnBrk="0" hangingPunct="1">
                        <a:lnSpc>
                          <a:spcPct val="100000"/>
                        </a:lnSpc>
                        <a:spcBef>
                          <a:spcPts val="0"/>
                        </a:spcBef>
                        <a:spcAft>
                          <a:spcPts val="0"/>
                        </a:spcAft>
                        <a:buNone/>
                      </a:pPr>
                      <a:r>
                        <a:rPr lang="en-IN" sz="1900" b="1" u="none" strike="noStrike" kern="1200" cap="none" dirty="0" err="1">
                          <a:solidFill>
                            <a:srgbClr val="002060"/>
                          </a:solidFill>
                          <a:latin typeface="Arimo"/>
                          <a:ea typeface="Arimo"/>
                          <a:cs typeface="Arimo"/>
                          <a:sym typeface="Arimo"/>
                        </a:rPr>
                        <a:t>Dr.</a:t>
                      </a:r>
                      <a:r>
                        <a:rPr lang="en-IN" sz="1900" b="1" u="none" strike="noStrike" kern="1200" cap="none" dirty="0">
                          <a:solidFill>
                            <a:srgbClr val="002060"/>
                          </a:solidFill>
                          <a:latin typeface="Arimo"/>
                          <a:ea typeface="Arimo"/>
                          <a:cs typeface="Arimo"/>
                          <a:sym typeface="Arimo"/>
                        </a:rPr>
                        <a:t> Sofia,</a:t>
                      </a:r>
                      <a:endParaRPr sz="1900" b="1" u="none" strike="noStrike" kern="1200" cap="none" dirty="0">
                        <a:solidFill>
                          <a:srgbClr val="002060"/>
                        </a:solidFill>
                        <a:latin typeface="Arimo"/>
                        <a:ea typeface="Arimo"/>
                        <a:cs typeface="Arimo"/>
                      </a:endParaRPr>
                    </a:p>
                    <a:p>
                      <a:pPr marL="0" marR="0" lvl="0" indent="0" algn="l" defTabSz="914400" rtl="0" eaLnBrk="1" latinLnBrk="0" hangingPunct="1">
                        <a:lnSpc>
                          <a:spcPct val="100000"/>
                        </a:lnSpc>
                        <a:spcBef>
                          <a:spcPts val="0"/>
                        </a:spcBef>
                        <a:spcAft>
                          <a:spcPts val="0"/>
                        </a:spcAft>
                        <a:buNone/>
                      </a:pPr>
                      <a:r>
                        <a:rPr lang="en-IN" sz="1900" b="1" u="none" strike="noStrike" kern="1200" cap="none" dirty="0">
                          <a:solidFill>
                            <a:srgbClr val="002060"/>
                          </a:solidFill>
                          <a:latin typeface="Arimo"/>
                          <a:ea typeface="Arimo"/>
                          <a:cs typeface="Arimo"/>
                          <a:sym typeface="Arimo"/>
                        </a:rPr>
                        <a:t>Associate Professor,</a:t>
                      </a:r>
                      <a:endParaRPr sz="1900" b="1" u="none" strike="noStrike" kern="1200" cap="none" dirty="0">
                        <a:solidFill>
                          <a:srgbClr val="002060"/>
                        </a:solidFill>
                        <a:latin typeface="Arimo"/>
                        <a:ea typeface="Arimo"/>
                        <a:cs typeface="Arimo"/>
                      </a:endParaRPr>
                    </a:p>
                    <a:p>
                      <a:pPr marL="0" marR="0" lvl="0" indent="0" algn="l" defTabSz="914400" rtl="0" eaLnBrk="1" latinLnBrk="0" hangingPunct="1">
                        <a:lnSpc>
                          <a:spcPct val="100000"/>
                        </a:lnSpc>
                        <a:spcBef>
                          <a:spcPts val="0"/>
                        </a:spcBef>
                        <a:spcAft>
                          <a:spcPts val="0"/>
                        </a:spcAft>
                        <a:buNone/>
                      </a:pPr>
                      <a:r>
                        <a:rPr lang="en-IN" sz="1900" b="1" u="none" strike="noStrike" kern="1200" cap="none" dirty="0">
                          <a:solidFill>
                            <a:srgbClr val="002060"/>
                          </a:solidFill>
                          <a:latin typeface="Arimo"/>
                          <a:ea typeface="Arimo"/>
                          <a:cs typeface="Arimo"/>
                          <a:sym typeface="Arimo"/>
                        </a:rPr>
                        <a:t>Department of Computer Science,</a:t>
                      </a:r>
                      <a:endParaRPr sz="1900" b="1" u="none" strike="noStrike" kern="1200" cap="none" dirty="0">
                        <a:solidFill>
                          <a:srgbClr val="002060"/>
                        </a:solidFill>
                        <a:latin typeface="Arimo"/>
                        <a:ea typeface="Arimo"/>
                        <a:cs typeface="Arimo"/>
                      </a:endParaRPr>
                    </a:p>
                    <a:p>
                      <a:pPr marL="0" marR="0" lvl="0" indent="0" algn="l" defTabSz="914400" rtl="0" eaLnBrk="1" latinLnBrk="0" hangingPunct="1">
                        <a:lnSpc>
                          <a:spcPct val="100000"/>
                        </a:lnSpc>
                        <a:spcBef>
                          <a:spcPts val="0"/>
                        </a:spcBef>
                        <a:spcAft>
                          <a:spcPts val="0"/>
                        </a:spcAft>
                        <a:buNone/>
                      </a:pPr>
                      <a:r>
                        <a:rPr lang="en-IN" sz="1900" b="1" u="none" strike="noStrike" kern="1200" cap="none" dirty="0">
                          <a:solidFill>
                            <a:srgbClr val="002060"/>
                          </a:solidFill>
                          <a:latin typeface="Arimo"/>
                          <a:ea typeface="Arimo"/>
                          <a:cs typeface="Arimo"/>
                          <a:sym typeface="Arimo"/>
                        </a:rPr>
                        <a:t>Lady </a:t>
                      </a:r>
                      <a:r>
                        <a:rPr lang="en-IN" sz="1900" b="1" u="none" strike="noStrike" kern="1200" cap="none" dirty="0" err="1">
                          <a:solidFill>
                            <a:srgbClr val="002060"/>
                          </a:solidFill>
                          <a:latin typeface="Arimo"/>
                          <a:ea typeface="Arimo"/>
                          <a:cs typeface="Arimo"/>
                          <a:sym typeface="Arimo"/>
                        </a:rPr>
                        <a:t>Doak</a:t>
                      </a:r>
                      <a:r>
                        <a:rPr lang="en-IN" sz="1900" b="1" u="none" strike="noStrike" kern="1200" cap="none" dirty="0">
                          <a:solidFill>
                            <a:srgbClr val="002060"/>
                          </a:solidFill>
                          <a:latin typeface="Arimo"/>
                          <a:ea typeface="Arimo"/>
                          <a:cs typeface="Arimo"/>
                          <a:sym typeface="Arimo"/>
                        </a:rPr>
                        <a:t> College.</a:t>
                      </a:r>
                      <a:endParaRPr sz="1900" b="1" u="none" strike="noStrike" kern="1200" cap="none" dirty="0">
                        <a:solidFill>
                          <a:srgbClr val="002060"/>
                        </a:solidFill>
                        <a:latin typeface="Arimo"/>
                        <a:ea typeface="Arimo"/>
                        <a:cs typeface="Arimo"/>
                      </a:endParaRPr>
                    </a:p>
                    <a:p>
                      <a:pPr marL="0" marR="0" lvl="0" indent="0" algn="l" defTabSz="914400" rtl="0" eaLnBrk="1" latinLnBrk="0" hangingPunct="1">
                        <a:lnSpc>
                          <a:spcPct val="100000"/>
                        </a:lnSpc>
                        <a:spcBef>
                          <a:spcPts val="0"/>
                        </a:spcBef>
                        <a:spcAft>
                          <a:spcPts val="0"/>
                        </a:spcAft>
                        <a:buNone/>
                      </a:pPr>
                      <a:endParaRPr sz="1900" b="1" u="none" strike="noStrike" kern="1200" cap="none" dirty="0">
                        <a:solidFill>
                          <a:srgbClr val="002060"/>
                        </a:solidFill>
                        <a:latin typeface="Arimo"/>
                        <a:ea typeface="Arimo"/>
                        <a:cs typeface="Arimo"/>
                        <a:sym typeface="Arimo"/>
                      </a:endParaRPr>
                    </a:p>
                  </a:txBody>
                  <a:tcPr marL="121933" marR="121933" marT="60967" marB="60967"/>
                </a:tc>
                <a:tc>
                  <a:txBody>
                    <a:bodyPr/>
                    <a:lstStyle/>
                    <a:p>
                      <a:pPr marL="0" marR="0" lvl="0" indent="0" algn="l" defTabSz="914400" rtl="0" eaLnBrk="1" latinLnBrk="0" hangingPunct="1">
                        <a:lnSpc>
                          <a:spcPct val="100000"/>
                        </a:lnSpc>
                        <a:spcBef>
                          <a:spcPts val="0"/>
                        </a:spcBef>
                        <a:spcAft>
                          <a:spcPts val="0"/>
                        </a:spcAft>
                        <a:buNone/>
                      </a:pPr>
                      <a:r>
                        <a:rPr lang="en-IN" sz="1900" b="1" u="none" strike="noStrike" kern="1200" cap="none" dirty="0">
                          <a:solidFill>
                            <a:srgbClr val="002060"/>
                          </a:solidFill>
                          <a:latin typeface="Arimo"/>
                          <a:ea typeface="Arimo"/>
                          <a:cs typeface="Arimo"/>
                          <a:sym typeface="Arimo"/>
                        </a:rPr>
                        <a:t>Ms. Raga Priya</a:t>
                      </a:r>
                      <a:endParaRPr sz="1900" b="1" u="none" strike="noStrike" kern="1200" cap="none" dirty="0">
                        <a:solidFill>
                          <a:srgbClr val="002060"/>
                        </a:solidFill>
                        <a:latin typeface="Arimo"/>
                        <a:ea typeface="Arimo"/>
                        <a:cs typeface="Arimo"/>
                        <a:sym typeface="Arimo"/>
                      </a:endParaRPr>
                    </a:p>
                    <a:p>
                      <a:pPr marL="0" marR="0" lvl="0" indent="0" algn="l" defTabSz="914400" rtl="0" eaLnBrk="1" latinLnBrk="0" hangingPunct="1">
                        <a:lnSpc>
                          <a:spcPct val="100000"/>
                        </a:lnSpc>
                        <a:spcBef>
                          <a:spcPts val="0"/>
                        </a:spcBef>
                        <a:spcAft>
                          <a:spcPts val="0"/>
                        </a:spcAft>
                        <a:buNone/>
                      </a:pPr>
                      <a:r>
                        <a:rPr lang="en-IN" sz="1900" b="1" u="none" strike="noStrike" kern="1200" cap="none" dirty="0">
                          <a:solidFill>
                            <a:srgbClr val="002060"/>
                          </a:solidFill>
                          <a:latin typeface="Arimo"/>
                          <a:ea typeface="Arimo"/>
                          <a:cs typeface="Arimo"/>
                          <a:sym typeface="Arimo"/>
                        </a:rPr>
                        <a:t>UG Student </a:t>
                      </a:r>
                      <a:endParaRPr sz="1900" b="1" u="none" strike="noStrike" kern="1200" cap="none" dirty="0">
                        <a:solidFill>
                          <a:srgbClr val="002060"/>
                        </a:solidFill>
                        <a:latin typeface="Arimo"/>
                        <a:ea typeface="Arimo"/>
                        <a:cs typeface="Arimo"/>
                      </a:endParaRPr>
                    </a:p>
                    <a:p>
                      <a:pPr marL="0" marR="0" lvl="0" indent="0" algn="l" defTabSz="914400" rtl="0" eaLnBrk="1" latinLnBrk="0" hangingPunct="1">
                        <a:lnSpc>
                          <a:spcPct val="100000"/>
                        </a:lnSpc>
                        <a:spcBef>
                          <a:spcPts val="0"/>
                        </a:spcBef>
                        <a:spcAft>
                          <a:spcPts val="0"/>
                        </a:spcAft>
                        <a:buNone/>
                      </a:pPr>
                      <a:r>
                        <a:rPr lang="en-IN" sz="1900" b="1" u="none" strike="noStrike" kern="1200" cap="none" dirty="0">
                          <a:solidFill>
                            <a:srgbClr val="002060"/>
                          </a:solidFill>
                          <a:latin typeface="Arimo"/>
                          <a:ea typeface="Arimo"/>
                          <a:cs typeface="Arimo"/>
                          <a:sym typeface="Arimo"/>
                        </a:rPr>
                        <a:t>Bioinformatics</a:t>
                      </a:r>
                      <a:endParaRPr sz="1900" b="1" u="none" strike="noStrike" kern="1200" cap="none" dirty="0">
                        <a:solidFill>
                          <a:srgbClr val="002060"/>
                        </a:solidFill>
                        <a:latin typeface="Arimo"/>
                        <a:ea typeface="Arimo"/>
                        <a:cs typeface="Arimo"/>
                      </a:endParaRPr>
                    </a:p>
                    <a:p>
                      <a:pPr marL="0" marR="0" lvl="0" indent="0" algn="l" defTabSz="914400" rtl="0" eaLnBrk="1" latinLnBrk="0" hangingPunct="1">
                        <a:lnSpc>
                          <a:spcPct val="100000"/>
                        </a:lnSpc>
                        <a:spcBef>
                          <a:spcPts val="0"/>
                        </a:spcBef>
                        <a:spcAft>
                          <a:spcPts val="0"/>
                        </a:spcAft>
                        <a:buNone/>
                      </a:pPr>
                      <a:r>
                        <a:rPr lang="en-IN" sz="1900" b="1" u="none" strike="noStrike" kern="1200" cap="none" dirty="0">
                          <a:solidFill>
                            <a:srgbClr val="002060"/>
                          </a:solidFill>
                          <a:latin typeface="Arimo"/>
                          <a:ea typeface="Arimo"/>
                          <a:cs typeface="Arimo"/>
                          <a:sym typeface="Arimo"/>
                        </a:rPr>
                        <a:t>TN Agricultural university. Coimbatore</a:t>
                      </a:r>
                      <a:endParaRPr sz="1900" b="1" u="none" strike="noStrike" kern="1200" cap="none" dirty="0">
                        <a:solidFill>
                          <a:srgbClr val="002060"/>
                        </a:solidFill>
                        <a:latin typeface="Arimo"/>
                        <a:ea typeface="Arimo"/>
                        <a:cs typeface="Arimo"/>
                        <a:sym typeface="Arimo"/>
                      </a:endParaRPr>
                    </a:p>
                  </a:txBody>
                  <a:tcPr marL="121933" marR="121933" marT="60967" marB="60967"/>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39185707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78375" y="1291130"/>
            <a:ext cx="7758754" cy="400110"/>
          </a:xfrm>
          <a:prstGeom prst="rect">
            <a:avLst/>
          </a:prstGeom>
          <a:noFill/>
        </p:spPr>
        <p:txBody>
          <a:bodyPr wrap="square" rtlCol="0">
            <a:spAutoFit/>
          </a:bodyPr>
          <a:lstStyle/>
          <a:p>
            <a:r>
              <a:t>Gene List: ID</a:t>
            </a:r>
            <a:endParaRPr lang="en-US" sz="2000" b="1" dirty="0">
              <a:solidFill>
                <a:srgbClr val="C00000"/>
              </a:solidFill>
              <a:latin typeface="Arial" panose="020B0604020202020204" pitchFamily="34" charset="0"/>
              <a:cs typeface="Arial" panose="020B0604020202020204" pitchFamily="34" charset="0"/>
            </a:endParaRPr>
          </a:p>
        </p:txBody>
      </p:sp>
      <p:sp>
        <p:nvSpPr>
          <p:cNvPr id="5" name="Title 4"/>
          <p:cNvSpPr>
            <a:spLocks noGrp="1"/>
          </p:cNvSpPr>
          <p:nvPr>
            <p:ph type="title" idx="4294967295"/>
          </p:nvPr>
        </p:nvSpPr>
        <p:spPr>
          <a:xfrm>
            <a:off x="1524001" y="374650"/>
            <a:ext cx="8236919" cy="458788"/>
          </a:xfrm>
        </p:spPr>
        <p:txBody>
          <a:bodyPr>
            <a:normAutofit fontScale="90000"/>
          </a:bodyPr>
          <a:lstStyle/>
          <a:p>
            <a:pPr algn="l"/>
            <a: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t>Protein-protein</a:t>
            </a:r>
            <a:r>
              <a:rPr lang="en-US" b="1" dirty="0">
                <a:ln w="3175" cap="rnd">
                  <a:solidFill>
                    <a:schemeClr val="accent1">
                      <a:lumMod val="20000"/>
                      <a:lumOff val="80000"/>
                    </a:schemeClr>
                  </a:solidFill>
                  <a:round/>
                </a:ln>
              </a:rPr>
              <a:t> Interaction Network</a:t>
            </a:r>
            <a:endParaRPr lang="en-US" dirty="0"/>
          </a:p>
        </p:txBody>
      </p:sp>
      <p:pic>
        <p:nvPicPr>
          <p:cNvPr id="6" name="Picture 5" descr="ID_PPIColorByCluster.png"/>
          <p:cNvPicPr>
            <a:picLocks noChangeAspect="1"/>
          </p:cNvPicPr>
          <p:nvPr/>
        </p:nvPicPr>
        <p:blipFill>
          <a:blip r:embed="rId3"/>
          <a:stretch>
            <a:fillRect/>
          </a:stretch>
        </p:blipFill>
        <p:spPr>
          <a:xfrm>
            <a:off x="2320605" y="1665465"/>
            <a:ext cx="7550484" cy="5120640"/>
          </a:xfrm>
          <a:prstGeom prst="rect">
            <a:avLst/>
          </a:prstGeom>
        </p:spPr>
      </p:pic>
      <p:sp>
        <p:nvSpPr>
          <p:cNvPr id="2" name="TextBox 1"/>
          <p:cNvSpPr txBox="1"/>
          <p:nvPr/>
        </p:nvSpPr>
        <p:spPr>
          <a:xfrm>
            <a:off x="445915" y="2665475"/>
            <a:ext cx="2290575" cy="3139321"/>
          </a:xfrm>
          <a:prstGeom prst="rect">
            <a:avLst/>
          </a:prstGeom>
          <a:noFill/>
        </p:spPr>
        <p:txBody>
          <a:bodyPr wrap="square" rtlCol="0">
            <a:spAutoFit/>
          </a:bodyPr>
          <a:lstStyle/>
          <a:p>
            <a:pPr algn="just">
              <a:defRPr/>
            </a:pPr>
            <a:r>
              <a:rPr lang="en-US" dirty="0">
                <a:latin typeface="Arial Narrow" panose="020B0606020202030204" pitchFamily="34" charset="0"/>
              </a:rPr>
              <a:t>All protein-protein interactions among each input gene list were extracted from PPI data source and formed a PPI network.</a:t>
            </a:r>
          </a:p>
          <a:p>
            <a:pPr algn="just">
              <a:defRPr/>
            </a:pPr>
            <a:r>
              <a:rPr lang="en-US" dirty="0">
                <a:latin typeface="Arial Narrow" panose="020B0606020202030204" pitchFamily="34" charset="0"/>
              </a:rPr>
              <a:t>GO enrichment analysis was applied to the network to assign biological “meanings”. </a:t>
            </a:r>
          </a:p>
          <a:p>
            <a:endParaRPr lang="en-IN" dirty="0"/>
          </a:p>
        </p:txBody>
      </p:sp>
    </p:spTree>
    <p:extLst>
      <p:ext uri="{BB962C8B-B14F-4D97-AF65-F5344CB8AC3E}">
        <p14:creationId xmlns:p14="http://schemas.microsoft.com/office/powerpoint/2010/main" val="12771647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374650"/>
            <a:ext cx="8229600" cy="458788"/>
          </a:xfrm>
        </p:spPr>
        <p:txBody>
          <a:bodyPr>
            <a:normAutofit fontScale="90000"/>
          </a:bodyPr>
          <a:lstStyle/>
          <a:p>
            <a:pPr algn="l"/>
            <a: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t>Biological Interpretation</a:t>
            </a:r>
            <a:br>
              <a:rPr lang="en-US" b="1" dirty="0">
                <a:ln w="3175" cap="rnd">
                  <a:solidFill>
                    <a:schemeClr val="accent1">
                      <a:lumMod val="20000"/>
                      <a:lumOff val="80000"/>
                    </a:schemeClr>
                  </a:solidFill>
                  <a:round/>
                </a:ln>
                <a:latin typeface="Arial" panose="020B0604020202020204" pitchFamily="34" charset="0"/>
                <a:cs typeface="Arial" panose="020B0604020202020204" pitchFamily="34" charset="0"/>
              </a:rPr>
            </a:br>
            <a:r>
              <a:rPr lang="en-US" sz="2400" b="1" dirty="0">
                <a:ln w="3175" cap="rnd">
                  <a:solidFill>
                    <a:schemeClr val="accent1">
                      <a:lumMod val="20000"/>
                      <a:lumOff val="80000"/>
                    </a:schemeClr>
                  </a:solidFill>
                  <a:round/>
                </a:ln>
                <a:latin typeface="Arial" panose="020B0604020202020204" pitchFamily="34" charset="0"/>
                <a:cs typeface="Arial" panose="020B0604020202020204" pitchFamily="34" charset="0"/>
              </a:rPr>
              <a:t>PPI Network &amp; MCODE Components</a:t>
            </a:r>
          </a:p>
        </p:txBody>
      </p:sp>
      <p:sp>
        <p:nvSpPr>
          <p:cNvPr id="3" name="TextBox 2"/>
          <p:cNvSpPr txBox="1"/>
          <p:nvPr/>
        </p:nvSpPr>
        <p:spPr>
          <a:xfrm>
            <a:off x="2278375" y="1291130"/>
            <a:ext cx="7758754" cy="400110"/>
          </a:xfrm>
          <a:prstGeom prst="rect">
            <a:avLst/>
          </a:prstGeom>
          <a:noFill/>
        </p:spPr>
        <p:txBody>
          <a:bodyPr wrap="square" rtlCol="0">
            <a:spAutoFit/>
          </a:bodyPr>
          <a:lstStyle/>
          <a:p>
            <a:r>
              <a:t>Gene List: ID</a:t>
            </a:r>
            <a:endParaRPr lang="en-US" sz="2000" b="1" dirty="0">
              <a:solidFill>
                <a:srgbClr val="C00000"/>
              </a:solidFill>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499339214"/>
              </p:ext>
            </p:extLst>
          </p:nvPr>
        </p:nvGraphicFramePr>
        <p:xfrm>
          <a:off x="640080" y="1665465"/>
          <a:ext cx="10911535" cy="2926080"/>
        </p:xfrm>
        <a:graphic>
          <a:graphicData uri="http://schemas.openxmlformats.org/drawingml/2006/table">
            <a:tbl>
              <a:tblPr firstRow="1" bandRow="1">
                <a:tableStyleId>{5C22544A-7EE6-4342-B048-85BDC9FD1C3A}</a:tableStyleId>
              </a:tblPr>
              <a:tblGrid>
                <a:gridCol w="1097280">
                  <a:extLst>
                    <a:ext uri="{9D8B030D-6E8A-4147-A177-3AD203B41FA5}">
                      <a16:colId xmlns:a16="http://schemas.microsoft.com/office/drawing/2014/main" xmlns="" val="20000"/>
                    </a:ext>
                  </a:extLst>
                </a:gridCol>
                <a:gridCol w="9814255">
                  <a:extLst>
                    <a:ext uri="{9D8B030D-6E8A-4147-A177-3AD203B41FA5}">
                      <a16:colId xmlns:a16="http://schemas.microsoft.com/office/drawing/2014/main" xmlns="" val="20001"/>
                    </a:ext>
                  </a:extLst>
                </a:gridCol>
              </a:tblGrid>
              <a:tr h="177800">
                <a:tc>
                  <a:txBody>
                    <a:bodyPr/>
                    <a:lstStyle/>
                    <a:p>
                      <a:r>
                        <a:rPr dirty="0"/>
                        <a:t>Network</a:t>
                      </a:r>
                    </a:p>
                  </a:txBody>
                  <a:tcPr/>
                </a:tc>
                <a:tc>
                  <a:txBody>
                    <a:bodyPr/>
                    <a:lstStyle/>
                    <a:p>
                      <a:r>
                        <a:t>Annotation</a:t>
                      </a:r>
                    </a:p>
                  </a:txBody>
                  <a:tcPr/>
                </a:tc>
                <a:extLst>
                  <a:ext uri="{0D108BD9-81ED-4DB2-BD59-A6C34878D82A}">
                    <a16:rowId xmlns:a16="http://schemas.microsoft.com/office/drawing/2014/main" xmlns="" val="10000"/>
                  </a:ext>
                </a:extLst>
              </a:tr>
              <a:tr h="2560320">
                <a:tc>
                  <a:txBody>
                    <a:bodyPr/>
                    <a:lstStyle/>
                    <a:p>
                      <a:r>
                        <a:t>ID</a:t>
                      </a:r>
                    </a:p>
                  </a:txBody>
                  <a:tcPr/>
                </a:tc>
                <a:tc>
                  <a:txBody>
                    <a:bodyPr/>
                    <a:lstStyle/>
                    <a:p>
                      <a:r>
                        <a:rPr dirty="0"/>
                        <a:t>GO:0097105|presynaptic membrane assembly|-9.2</a:t>
                      </a:r>
                      <a:r>
                        <a:rPr dirty="0" smtClean="0"/>
                        <a:t>;</a:t>
                      </a:r>
                      <a:endParaRPr lang="en-IN" dirty="0" smtClean="0"/>
                    </a:p>
                    <a:p>
                      <a:r>
                        <a:rPr dirty="0" smtClean="0"/>
                        <a:t>GO:0097090|presynaptic </a:t>
                      </a:r>
                      <a:r>
                        <a:rPr dirty="0"/>
                        <a:t>membrane organization|-9.0</a:t>
                      </a:r>
                      <a:r>
                        <a:rPr dirty="0" smtClean="0"/>
                        <a:t>;</a:t>
                      </a:r>
                      <a:endParaRPr lang="en-IN" dirty="0" smtClean="0"/>
                    </a:p>
                    <a:p>
                      <a:r>
                        <a:rPr dirty="0" smtClean="0"/>
                        <a:t>GO:0097104|postsynaptic </a:t>
                      </a:r>
                      <a:r>
                        <a:rPr dirty="0"/>
                        <a:t>membrane assembly|-8.9</a:t>
                      </a:r>
                    </a:p>
                  </a:txBody>
                  <a:tcPr/>
                </a:tc>
                <a:extLst>
                  <a:ext uri="{0D108BD9-81ED-4DB2-BD59-A6C34878D82A}">
                    <a16:rowId xmlns:a16="http://schemas.microsoft.com/office/drawing/2014/main" xmlns="" val="10001"/>
                  </a:ext>
                </a:extLst>
              </a:tr>
            </a:tbl>
          </a:graphicData>
        </a:graphic>
      </p:graphicFrame>
      <p:sp>
        <p:nvSpPr>
          <p:cNvPr id="5" name="TextBox 4"/>
          <p:cNvSpPr txBox="1"/>
          <p:nvPr/>
        </p:nvSpPr>
        <p:spPr>
          <a:xfrm>
            <a:off x="751325" y="5108755"/>
            <a:ext cx="10231235" cy="923330"/>
          </a:xfrm>
          <a:prstGeom prst="rect">
            <a:avLst/>
          </a:prstGeom>
          <a:noFill/>
        </p:spPr>
        <p:txBody>
          <a:bodyPr wrap="square" rtlCol="0">
            <a:spAutoFit/>
          </a:bodyPr>
          <a:lstStyle/>
          <a:p>
            <a:pPr lvl="0"/>
            <a:r>
              <a:rPr lang="en-US" b="1" dirty="0">
                <a:latin typeface="Arial Narrow" panose="020B0606020202030204" pitchFamily="34" charset="0"/>
              </a:rPr>
              <a:t>GO enrichment analysis was applied to each MCODE network to assign “meanings” to the network component, where top three best p-value terms were retained.</a:t>
            </a:r>
          </a:p>
          <a:p>
            <a:endParaRPr lang="en-IN" dirty="0"/>
          </a:p>
        </p:txBody>
      </p:sp>
    </p:spTree>
    <p:extLst>
      <p:ext uri="{BB962C8B-B14F-4D97-AF65-F5344CB8AC3E}">
        <p14:creationId xmlns:p14="http://schemas.microsoft.com/office/powerpoint/2010/main" val="3323729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23155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90665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74934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7850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75077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4889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599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124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5092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Learning Model</a:t>
            </a:r>
            <a:br>
              <a:rPr lang="en-IN" dirty="0" smtClean="0"/>
            </a:br>
            <a:r>
              <a:rPr lang="en-IN" dirty="0" smtClean="0"/>
              <a:t>Results &amp; Discussion</a:t>
            </a:r>
            <a:endParaRPr lang="en-IN" dirty="0"/>
          </a:p>
        </p:txBody>
      </p:sp>
      <p:sp>
        <p:nvSpPr>
          <p:cNvPr id="4" name="Slide Number Placeholder 3"/>
          <p:cNvSpPr>
            <a:spLocks noGrp="1"/>
          </p:cNvSpPr>
          <p:nvPr>
            <p:ph type="sldNum" idx="12"/>
          </p:nvPr>
        </p:nvSpPr>
        <p:spPr/>
        <p:txBody>
          <a:bodyPr/>
          <a:lstStyle/>
          <a:p>
            <a:fld id="{00000000-1234-1234-1234-123412341234}" type="slidenum">
              <a:rPr lang="en-IN" smtClean="0"/>
              <a:pPr/>
              <a:t>3</a:t>
            </a:fld>
            <a:endParaRPr lang="en-IN"/>
          </a:p>
        </p:txBody>
      </p:sp>
      <p:pic>
        <p:nvPicPr>
          <p:cNvPr id="5" name="Picture 4"/>
          <p:cNvPicPr/>
          <p:nvPr/>
        </p:nvPicPr>
        <p:blipFill>
          <a:blip r:embed="rId2"/>
          <a:stretch>
            <a:fillRect/>
          </a:stretch>
        </p:blipFill>
        <p:spPr>
          <a:xfrm>
            <a:off x="1108803" y="2173356"/>
            <a:ext cx="9254397" cy="4909931"/>
          </a:xfrm>
          <a:prstGeom prst="rect">
            <a:avLst/>
          </a:prstGeom>
        </p:spPr>
      </p:pic>
      <p:sp>
        <p:nvSpPr>
          <p:cNvPr id="6" name="Rectangle 5"/>
          <p:cNvSpPr/>
          <p:nvPr/>
        </p:nvSpPr>
        <p:spPr>
          <a:xfrm>
            <a:off x="7354957" y="1364974"/>
            <a:ext cx="3829879" cy="80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IN" dirty="0" smtClean="0">
                <a:solidFill>
                  <a:srgbClr val="FFFF00"/>
                </a:solidFill>
              </a:rPr>
              <a:t>Sequence retrieval</a:t>
            </a:r>
            <a:endParaRPr lang="en-IN" dirty="0">
              <a:solidFill>
                <a:srgbClr val="FFFF00"/>
              </a:solidFill>
            </a:endParaRPr>
          </a:p>
        </p:txBody>
      </p:sp>
      <p:sp>
        <p:nvSpPr>
          <p:cNvPr id="3" name="Rectangle 2"/>
          <p:cNvSpPr/>
          <p:nvPr/>
        </p:nvSpPr>
        <p:spPr>
          <a:xfrm>
            <a:off x="1108803" y="0"/>
            <a:ext cx="10179167" cy="680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solidFill>
                  <a:schemeClr val="tx2">
                    <a:lumMod val="75000"/>
                  </a:schemeClr>
                </a:solidFill>
                <a:latin typeface="Arial Narrow" panose="020B0606020202030204" pitchFamily="34" charset="0"/>
              </a:rPr>
              <a:t>Previous Week Results</a:t>
            </a:r>
            <a:endParaRPr lang="en-IN" sz="2800" b="1" dirty="0">
              <a:solidFill>
                <a:schemeClr val="tx2">
                  <a:lumMod val="75000"/>
                </a:schemeClr>
              </a:solidFill>
              <a:latin typeface="Arial Narrow" panose="020B0606020202030204" pitchFamily="34" charset="0"/>
            </a:endParaRPr>
          </a:p>
        </p:txBody>
      </p:sp>
    </p:spTree>
    <p:extLst>
      <p:ext uri="{BB962C8B-B14F-4D97-AF65-F5344CB8AC3E}">
        <p14:creationId xmlns:p14="http://schemas.microsoft.com/office/powerpoint/2010/main" val="13010743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4193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52441" y="2967335"/>
            <a:ext cx="4487126"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smtClean="0">
                <a:ln w="11430"/>
                <a:solidFill>
                  <a:schemeClr val="tx2">
                    <a:lumMod val="75000"/>
                  </a:schemeClr>
                </a:solidFill>
                <a:effectLst>
                  <a:outerShdw blurRad="50800" dist="39000" dir="5460000" algn="tl">
                    <a:srgbClr val="000000">
                      <a:alpha val="38000"/>
                    </a:srgbClr>
                  </a:outerShdw>
                </a:effectLst>
                <a:latin typeface="Arabic Typesetting" panose="03020402040406030203" pitchFamily="66" charset="-78"/>
                <a:cs typeface="Arabic Typesetting" panose="03020402040406030203" pitchFamily="66" charset="-78"/>
              </a:rPr>
              <a:t>Validation of Gene ID</a:t>
            </a:r>
            <a:endParaRPr lang="en-US" sz="5400" b="1" cap="none" spc="0" dirty="0">
              <a:ln w="11430"/>
              <a:solidFill>
                <a:schemeClr val="tx2">
                  <a:lumMod val="75000"/>
                </a:schemeClr>
              </a:solidFill>
              <a:effectLst>
                <a:outerShdw blurRad="50800" dist="39000" dir="5460000" algn="tl">
                  <a:srgbClr val="000000">
                    <a:alpha val="38000"/>
                  </a:srgbClr>
                </a:outerShdw>
              </a:effectLs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7768403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23050" y="1291130"/>
            <a:ext cx="5388100" cy="646331"/>
          </a:xfrm>
          <a:prstGeom prst="rect">
            <a:avLst/>
          </a:prstGeom>
          <a:noFill/>
        </p:spPr>
        <p:txBody>
          <a:bodyPr wrap="square" rtlCol="0">
            <a:spAutoFit/>
          </a:bodyPr>
          <a:lstStyle/>
          <a:p>
            <a:r>
              <a:rPr lang="en-IN" dirty="0"/>
              <a:t>https://bgee.org/?page=gene&amp;gene_id=ENSG00000198947</a:t>
            </a:r>
          </a:p>
        </p:txBody>
      </p:sp>
    </p:spTree>
    <p:extLst>
      <p:ext uri="{BB962C8B-B14F-4D97-AF65-F5344CB8AC3E}">
        <p14:creationId xmlns:p14="http://schemas.microsoft.com/office/powerpoint/2010/main" val="836358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43719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0707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310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291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Literature Review of Gene Correlation</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233902"/>
              </p:ext>
            </p:extLst>
          </p:nvPr>
        </p:nvGraphicFramePr>
        <p:xfrm>
          <a:off x="598488" y="1597025"/>
          <a:ext cx="11300302" cy="4389120"/>
        </p:xfrm>
        <a:graphic>
          <a:graphicData uri="http://schemas.openxmlformats.org/drawingml/2006/table">
            <a:tbl>
              <a:tblPr firstRow="1" bandRow="1">
                <a:tableStyleId>{5C22544A-7EE6-4342-B048-85BDC9FD1C3A}</a:tableStyleId>
              </a:tblPr>
              <a:tblGrid>
                <a:gridCol w="5650151"/>
                <a:gridCol w="5650151"/>
              </a:tblGrid>
              <a:tr h="370840">
                <a:tc>
                  <a:txBody>
                    <a:bodyPr/>
                    <a:lstStyle/>
                    <a:p>
                      <a:r>
                        <a:rPr lang="en-IN" sz="1800" dirty="0" smtClean="0">
                          <a:latin typeface="Arial Narrow" panose="020B0606020202030204" pitchFamily="34" charset="0"/>
                          <a:cs typeface="Arabic Typesetting" panose="03020402040406030203" pitchFamily="66" charset="-78"/>
                        </a:rPr>
                        <a:t>https://www.sciencedaily.com/releases/2019/11/191126121153.htm</a:t>
                      </a:r>
                      <a:endParaRPr lang="en-IN" sz="1800" dirty="0">
                        <a:latin typeface="Arial Narrow" panose="020B0606020202030204" pitchFamily="34" charset="0"/>
                        <a:cs typeface="Arabic Typesetting" panose="03020402040406030203" pitchFamily="66" charset="-78"/>
                      </a:endParaRPr>
                    </a:p>
                  </a:txBody>
                  <a:tcPr/>
                </a:tc>
                <a:tc>
                  <a:txBody>
                    <a:bodyPr/>
                    <a:lstStyle/>
                    <a:p>
                      <a:pPr algn="just"/>
                      <a:r>
                        <a:rPr lang="en-IN" sz="1800" dirty="0" smtClean="0">
                          <a:latin typeface="Arial Narrow" panose="020B0606020202030204" pitchFamily="34" charset="0"/>
                          <a:cs typeface="Arabic Typesetting" panose="03020402040406030203" pitchFamily="66" charset="-78"/>
                        </a:rPr>
                        <a:t>Autism and ADHD are different developmental disorders, but they can have certain common symptoms.</a:t>
                      </a:r>
                    </a:p>
                    <a:p>
                      <a:pPr algn="just"/>
                      <a:r>
                        <a:rPr lang="en-IN" sz="1800" dirty="0" smtClean="0">
                          <a:latin typeface="Arial Narrow" panose="020B0606020202030204" pitchFamily="34" charset="0"/>
                          <a:cs typeface="Arabic Typesetting" panose="03020402040406030203" pitchFamily="66" charset="-78"/>
                        </a:rPr>
                        <a:t>children with autism can demonstrate violent or aggressive behaviour, be impulsive, and have problems in school and with social relations -- and these same symptoms can be shared by children with ADHD</a:t>
                      </a:r>
                    </a:p>
                    <a:p>
                      <a:pPr algn="just"/>
                      <a:r>
                        <a:rPr lang="en-IN" sz="1800" dirty="0" smtClean="0">
                          <a:latin typeface="Arial Narrow" panose="020B0606020202030204" pitchFamily="34" charset="0"/>
                          <a:cs typeface="Arabic Typesetting" panose="03020402040406030203" pitchFamily="66" charset="-78"/>
                        </a:rPr>
                        <a:t>The gene that is most frequently affected by mutations in people with ADHD or autism is the so-called MAP1A gene. </a:t>
                      </a:r>
                    </a:p>
                    <a:p>
                      <a:pPr algn="just"/>
                      <a:r>
                        <a:rPr lang="en-IN" sz="1800" dirty="0" smtClean="0">
                          <a:latin typeface="Arial Narrow" panose="020B0606020202030204" pitchFamily="34" charset="0"/>
                          <a:cs typeface="Arabic Typesetting" panose="03020402040406030203" pitchFamily="66" charset="-78"/>
                        </a:rPr>
                        <a:t>The gene is involved in the formation of the physical structure of nerve cells -- their inner 'skeleton', so to speak -- and is important for the development of the brain</a:t>
                      </a:r>
                      <a:endParaRPr lang="en-IN" sz="1800" dirty="0">
                        <a:latin typeface="Arial Narrow" panose="020B0606020202030204" pitchFamily="34" charset="0"/>
                        <a:cs typeface="Arabic Typesetting" panose="03020402040406030203" pitchFamily="66" charset="-78"/>
                      </a:endParaRPr>
                    </a:p>
                  </a:txBody>
                  <a:tcPr/>
                </a:tc>
              </a:tr>
              <a:tr h="370840">
                <a:tc>
                  <a:txBody>
                    <a:bodyPr/>
                    <a:lstStyle/>
                    <a:p>
                      <a:r>
                        <a:rPr lang="en-IN" sz="1800" dirty="0" smtClean="0">
                          <a:latin typeface="Arial Narrow" panose="020B0606020202030204" pitchFamily="34" charset="0"/>
                          <a:cs typeface="Arabic Typesetting" panose="03020402040406030203" pitchFamily="66" charset="-78"/>
                        </a:rPr>
                        <a:t>https://www.sciencedaily.com/releases/2018/05/180510101316.htm</a:t>
                      </a:r>
                      <a:endParaRPr lang="en-IN" sz="1800" dirty="0">
                        <a:latin typeface="Arial Narrow" panose="020B0606020202030204" pitchFamily="34" charset="0"/>
                        <a:cs typeface="Arabic Typesetting" panose="03020402040406030203" pitchFamily="66" charset="-78"/>
                      </a:endParaRPr>
                    </a:p>
                  </a:txBody>
                  <a:tcPr/>
                </a:tc>
                <a:tc>
                  <a:txBody>
                    <a:bodyPr/>
                    <a:lstStyle/>
                    <a:p>
                      <a:r>
                        <a:rPr lang="en-IN" sz="1800" dirty="0" smtClean="0">
                          <a:latin typeface="Arial Narrow" panose="020B0606020202030204" pitchFamily="34" charset="0"/>
                          <a:cs typeface="Arabic Typesetting" panose="03020402040406030203" pitchFamily="66" charset="-78"/>
                        </a:rPr>
                        <a:t>cerebral palsy overlap with those disruptions seen in autism</a:t>
                      </a:r>
                      <a:endParaRPr lang="en-IN" sz="1800" dirty="0">
                        <a:latin typeface="Arial Narrow" panose="020B0606020202030204" pitchFamily="34" charset="0"/>
                        <a:cs typeface="Arabic Typesetting" panose="03020402040406030203" pitchFamily="66" charset="-78"/>
                      </a:endParaRPr>
                    </a:p>
                  </a:txBody>
                  <a:tcPr/>
                </a:tc>
              </a:tr>
              <a:tr h="370840">
                <a:tc>
                  <a:txBody>
                    <a:bodyPr/>
                    <a:lstStyle/>
                    <a:p>
                      <a:r>
                        <a:rPr lang="en-IN" sz="1800" dirty="0" smtClean="0">
                          <a:latin typeface="Arial Narrow" panose="020B0606020202030204" pitchFamily="34" charset="0"/>
                          <a:cs typeface="Arabic Typesetting" panose="03020402040406030203" pitchFamily="66" charset="-78"/>
                        </a:rPr>
                        <a:t>https://onlinelibrary.wiley.com/doi/pdf/10.1111/dmcn.12922</a:t>
                      </a:r>
                      <a:endParaRPr lang="en-IN" sz="1800" dirty="0">
                        <a:latin typeface="Arial Narrow" panose="020B0606020202030204" pitchFamily="34" charset="0"/>
                        <a:cs typeface="Arabic Typesetting" panose="03020402040406030203" pitchFamily="66" charset="-78"/>
                      </a:endParaRPr>
                    </a:p>
                  </a:txBody>
                  <a:tcPr/>
                </a:tc>
                <a:tc>
                  <a:txBody>
                    <a:bodyPr/>
                    <a:lstStyle/>
                    <a:p>
                      <a:r>
                        <a:rPr lang="en-IN" sz="1800" kern="1200" dirty="0" smtClean="0">
                          <a:solidFill>
                            <a:schemeClr val="dk1"/>
                          </a:solidFill>
                          <a:effectLst/>
                          <a:latin typeface="Arial Narrow" panose="020B0606020202030204" pitchFamily="34" charset="0"/>
                          <a:ea typeface="+mn-ea"/>
                          <a:cs typeface="Arabic Typesetting" panose="03020402040406030203" pitchFamily="66" charset="-78"/>
                        </a:rPr>
                        <a:t>autistic spectrum disorder (ASD) reported </a:t>
                      </a:r>
                      <a:r>
                        <a:rPr lang="en-IN" sz="1800" kern="1200" dirty="0" err="1" smtClean="0">
                          <a:solidFill>
                            <a:schemeClr val="dk1"/>
                          </a:solidFill>
                          <a:effectLst/>
                          <a:latin typeface="Arial Narrow" panose="020B0606020202030204" pitchFamily="34" charset="0"/>
                          <a:ea typeface="+mn-ea"/>
                          <a:cs typeface="Arabic Typesetting" panose="03020402040406030203" pitchFamily="66" charset="-78"/>
                        </a:rPr>
                        <a:t>tooccur</a:t>
                      </a:r>
                      <a:r>
                        <a:rPr lang="en-IN" sz="1800" kern="1200" dirty="0" smtClean="0">
                          <a:solidFill>
                            <a:schemeClr val="dk1"/>
                          </a:solidFill>
                          <a:effectLst/>
                          <a:latin typeface="Arial Narrow" panose="020B0606020202030204" pitchFamily="34" charset="0"/>
                          <a:ea typeface="+mn-ea"/>
                          <a:cs typeface="Arabic Typesetting" panose="03020402040406030203" pitchFamily="66" charset="-78"/>
                        </a:rPr>
                        <a:t> in up to 19% of males with DMD</a:t>
                      </a:r>
                      <a:endParaRPr lang="en-IN" sz="1800" dirty="0">
                        <a:latin typeface="Arial Narrow" panose="020B0606020202030204" pitchFamily="34" charset="0"/>
                        <a:cs typeface="Arabic Typesetting" panose="03020402040406030203" pitchFamily="66" charset="-78"/>
                      </a:endParaRPr>
                    </a:p>
                  </a:txBody>
                  <a:tcPr/>
                </a:tc>
              </a:tr>
            </a:tbl>
          </a:graphicData>
        </a:graphic>
      </p:graphicFrame>
    </p:spTree>
    <p:extLst>
      <p:ext uri="{BB962C8B-B14F-4D97-AF65-F5344CB8AC3E}">
        <p14:creationId xmlns:p14="http://schemas.microsoft.com/office/powerpoint/2010/main" val="10823720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1" y="69491"/>
            <a:ext cx="3348531" cy="458115"/>
          </a:xfrm>
        </p:spPr>
        <p:txBody>
          <a:bodyPr>
            <a:normAutofit fontScale="90000"/>
          </a:bodyPr>
          <a:lstStyle/>
          <a:p>
            <a:r>
              <a:rPr lang="en-IN" dirty="0" smtClean="0"/>
              <a:t>Process Flow</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54783694"/>
              </p:ext>
            </p:extLst>
          </p:nvPr>
        </p:nvGraphicFramePr>
        <p:xfrm>
          <a:off x="597644" y="2782984"/>
          <a:ext cx="10972800" cy="3917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8773215" y="2759107"/>
            <a:ext cx="763525" cy="916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99 Nos</a:t>
            </a:r>
            <a:endParaRPr lang="en-IN" dirty="0"/>
          </a:p>
        </p:txBody>
      </p:sp>
      <p:sp>
        <p:nvSpPr>
          <p:cNvPr id="6" name="Rectangle 5"/>
          <p:cNvSpPr/>
          <p:nvPr/>
        </p:nvSpPr>
        <p:spPr>
          <a:xfrm>
            <a:off x="2995185" y="0"/>
            <a:ext cx="5191969" cy="1068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atin typeface="Arial Narrow" panose="020B0606020202030204" pitchFamily="34" charset="0"/>
              </a:rPr>
              <a:t>Bio Scrapping Technique to extract Gene Sequence from NCBI</a:t>
            </a:r>
            <a:endParaRPr lang="en-IN" dirty="0">
              <a:latin typeface="Arial Narrow" panose="020B0606020202030204" pitchFamily="34" charset="0"/>
            </a:endParaRPr>
          </a:p>
        </p:txBody>
      </p:sp>
      <p:sp>
        <p:nvSpPr>
          <p:cNvPr id="7" name="Down Arrow 6"/>
          <p:cNvSpPr/>
          <p:nvPr/>
        </p:nvSpPr>
        <p:spPr>
          <a:xfrm>
            <a:off x="5320520" y="1097931"/>
            <a:ext cx="763525" cy="4581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918831" y="1556045"/>
            <a:ext cx="5344675" cy="610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Narrow" panose="020B0606020202030204" pitchFamily="34" charset="0"/>
              </a:rPr>
              <a:t>NLP Technique to extract particular gene  from description field</a:t>
            </a:r>
          </a:p>
        </p:txBody>
      </p:sp>
      <p:sp>
        <p:nvSpPr>
          <p:cNvPr id="9" name="Down Arrow 8"/>
          <p:cNvSpPr/>
          <p:nvPr/>
        </p:nvSpPr>
        <p:spPr>
          <a:xfrm>
            <a:off x="5320519" y="2262030"/>
            <a:ext cx="763525" cy="4581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788584" y="4192525"/>
            <a:ext cx="1293115" cy="916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Accuracy</a:t>
            </a:r>
          </a:p>
          <a:p>
            <a:pPr algn="ctr"/>
            <a:r>
              <a:rPr lang="en-IN" dirty="0" smtClean="0"/>
              <a:t>88.9%</a:t>
            </a:r>
            <a:endParaRPr lang="en-IN"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1699" y="15907"/>
            <a:ext cx="3505200" cy="6858000"/>
          </a:xfrm>
          <a:prstGeom prst="rect">
            <a:avLst/>
          </a:prstGeom>
        </p:spPr>
      </p:pic>
      <p:sp>
        <p:nvSpPr>
          <p:cNvPr id="11" name="Right Arrow 10"/>
          <p:cNvSpPr/>
          <p:nvPr/>
        </p:nvSpPr>
        <p:spPr>
          <a:xfrm>
            <a:off x="8844690" y="5719575"/>
            <a:ext cx="1679755" cy="458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2333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Essential Finding</a:t>
            </a:r>
            <a:endParaRPr lang="en-IN" dirty="0"/>
          </a:p>
        </p:txBody>
      </p:sp>
      <p:sp>
        <p:nvSpPr>
          <p:cNvPr id="5" name="Content Placeholder 4"/>
          <p:cNvSpPr>
            <a:spLocks noGrp="1"/>
          </p:cNvSpPr>
          <p:nvPr>
            <p:ph idx="1"/>
          </p:nvPr>
        </p:nvSpPr>
        <p:spPr>
          <a:xfrm>
            <a:off x="2431080" y="1577510"/>
            <a:ext cx="9354927" cy="4905589"/>
          </a:xfrm>
        </p:spPr>
        <p:txBody>
          <a:bodyPr>
            <a:normAutofit/>
          </a:bodyPr>
          <a:lstStyle/>
          <a:p>
            <a:pPr algn="just"/>
            <a:r>
              <a:rPr lang="en-IN" b="1" dirty="0" smtClean="0">
                <a:latin typeface="Aparajita" panose="020B0604020202020204" pitchFamily="34" charset="0"/>
                <a:cs typeface="Aparajita" panose="020B0604020202020204" pitchFamily="34" charset="0"/>
              </a:rPr>
              <a:t>Developed a new dataset with gene sequence for the four NDD (</a:t>
            </a:r>
            <a:r>
              <a:rPr lang="en-IN" b="1" dirty="0" err="1" smtClean="0">
                <a:latin typeface="Aparajita" panose="020B0604020202020204" pitchFamily="34" charset="0"/>
                <a:cs typeface="Aparajita" panose="020B0604020202020204" pitchFamily="34" charset="0"/>
              </a:rPr>
              <a:t>ADHD,Autism</a:t>
            </a:r>
            <a:r>
              <a:rPr lang="en-IN" b="1" dirty="0" smtClean="0">
                <a:latin typeface="Aparajita" panose="020B0604020202020204" pitchFamily="34" charset="0"/>
                <a:cs typeface="Aparajita" panose="020B0604020202020204" pitchFamily="34" charset="0"/>
              </a:rPr>
              <a:t>, DMD and CP) using bio scrapping and NLP technique</a:t>
            </a:r>
          </a:p>
          <a:p>
            <a:pPr algn="just"/>
            <a:r>
              <a:rPr lang="en-IN" b="1" dirty="0">
                <a:latin typeface="Aparajita" panose="020B0604020202020204" pitchFamily="34" charset="0"/>
                <a:cs typeface="Aparajita" panose="020B0604020202020204" pitchFamily="34" charset="0"/>
              </a:rPr>
              <a:t>Developed a deep learning architecture which will classify the percentage of neuro developmental disorder likely to occur from the genetic sequence with an accuracy of 95%</a:t>
            </a:r>
          </a:p>
          <a:p>
            <a:pPr algn="just"/>
            <a:r>
              <a:rPr lang="en-IN" b="1" dirty="0" smtClean="0">
                <a:latin typeface="Aparajita" panose="020B0604020202020204" pitchFamily="34" charset="0"/>
                <a:cs typeface="Aparajita" panose="020B0604020202020204" pitchFamily="34" charset="0"/>
              </a:rPr>
              <a:t>Candidate genes which play a vital role in NDD was identified </a:t>
            </a:r>
            <a:r>
              <a:rPr lang="en-IN" b="1" i="1" dirty="0">
                <a:latin typeface="Aparajita" panose="020B0604020202020204" pitchFamily="34" charset="0"/>
                <a:cs typeface="Aparajita" panose="020B0604020202020204" pitchFamily="34" charset="0"/>
              </a:rPr>
              <a:t>GRM7</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STX1A</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CCAR2</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EEF1D</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GALNT2</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SLC44A1</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LRRIQ3</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AMZ2</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CLMN</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SEC23IP</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INIP</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NARG2</a:t>
            </a:r>
            <a:r>
              <a:rPr lang="en-IN" b="1" dirty="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FAM234B</a:t>
            </a:r>
            <a:r>
              <a:rPr lang="en-IN" b="1" dirty="0" smtClean="0">
                <a:latin typeface="Aparajita" panose="020B0604020202020204" pitchFamily="34" charset="0"/>
                <a:cs typeface="Aparajita" panose="020B0604020202020204" pitchFamily="34" charset="0"/>
              </a:rPr>
              <a:t>, </a:t>
            </a:r>
            <a:r>
              <a:rPr lang="en-IN" b="1" i="1" dirty="0">
                <a:latin typeface="Aparajita" panose="020B0604020202020204" pitchFamily="34" charset="0"/>
                <a:cs typeface="Aparajita" panose="020B0604020202020204" pitchFamily="34" charset="0"/>
              </a:rPr>
              <a:t>MAP1A </a:t>
            </a:r>
            <a:r>
              <a:rPr lang="en-IN" b="1" dirty="0" smtClean="0">
                <a:latin typeface="Aparajita" panose="020B0604020202020204" pitchFamily="34" charset="0"/>
                <a:cs typeface="Aparajita" panose="020B0604020202020204" pitchFamily="34" charset="0"/>
              </a:rPr>
              <a:t> </a:t>
            </a:r>
            <a:r>
              <a:rPr lang="en-IN" b="1" dirty="0">
                <a:latin typeface="Aparajita" panose="020B0604020202020204" pitchFamily="34" charset="0"/>
                <a:cs typeface="Aparajita" panose="020B0604020202020204" pitchFamily="34" charset="0"/>
              </a:rPr>
              <a:t>and </a:t>
            </a:r>
            <a:r>
              <a:rPr lang="en-IN" b="1" i="1" dirty="0" smtClean="0">
                <a:latin typeface="Aparajita" panose="020B0604020202020204" pitchFamily="34" charset="0"/>
                <a:cs typeface="Aparajita" panose="020B0604020202020204" pitchFamily="34" charset="0"/>
              </a:rPr>
              <a:t>TRAP1</a:t>
            </a:r>
          </a:p>
          <a:p>
            <a:pPr algn="just"/>
            <a:r>
              <a:rPr lang="en-IN" b="1" dirty="0" smtClean="0">
                <a:latin typeface="Aparajita" panose="020B0604020202020204" pitchFamily="34" charset="0"/>
                <a:cs typeface="Aparajita" panose="020B0604020202020204" pitchFamily="34" charset="0"/>
              </a:rPr>
              <a:t>Similarity and dissimilarity between the genes in all four disorders was identified</a:t>
            </a:r>
          </a:p>
          <a:p>
            <a:endParaRPr lang="en-IN" dirty="0"/>
          </a:p>
        </p:txBody>
      </p:sp>
    </p:spTree>
    <p:extLst>
      <p:ext uri="{BB962C8B-B14F-4D97-AF65-F5344CB8AC3E}">
        <p14:creationId xmlns:p14="http://schemas.microsoft.com/office/powerpoint/2010/main" val="3326352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4" y="0"/>
            <a:ext cx="1249058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36102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Next Stage</a:t>
            </a:r>
            <a:endParaRPr lang="en-IN" dirty="0"/>
          </a:p>
        </p:txBody>
      </p:sp>
      <p:sp>
        <p:nvSpPr>
          <p:cNvPr id="3" name="Content Placeholder 2"/>
          <p:cNvSpPr>
            <a:spLocks noGrp="1"/>
          </p:cNvSpPr>
          <p:nvPr>
            <p:ph idx="1"/>
          </p:nvPr>
        </p:nvSpPr>
        <p:spPr/>
        <p:txBody>
          <a:bodyPr/>
          <a:lstStyle/>
          <a:p>
            <a:r>
              <a:rPr lang="en-IN" b="1" dirty="0" smtClean="0">
                <a:latin typeface="Arial Narrow" panose="020B0606020202030204" pitchFamily="34" charset="0"/>
              </a:rPr>
              <a:t>Research Report preparation is in progress</a:t>
            </a:r>
            <a:endParaRPr lang="en-IN" b="1" dirty="0">
              <a:latin typeface="Arial Narrow" panose="020B0606020202030204" pitchFamily="34" charset="0"/>
            </a:endParaRPr>
          </a:p>
        </p:txBody>
      </p:sp>
    </p:spTree>
    <p:extLst>
      <p:ext uri="{BB962C8B-B14F-4D97-AF65-F5344CB8AC3E}">
        <p14:creationId xmlns:p14="http://schemas.microsoft.com/office/powerpoint/2010/main" val="3985667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File:Thank-you-word-cloud.jp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670" y="1901951"/>
            <a:ext cx="6838093" cy="4428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5025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151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9476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fld id="{00000000-1234-1234-1234-123412341234}" type="slidenum">
              <a:rPr lang="en-IN" smtClean="0"/>
              <a:pPr/>
              <a:t>6</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89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518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150058" y="1596540"/>
            <a:ext cx="7886581" cy="458115"/>
          </a:xfrm>
          <a:effectLst/>
        </p:spPr>
        <p:txBody>
          <a:bodyPr>
            <a:noAutofit/>
          </a:bodyPr>
          <a:lstStyle/>
          <a:p>
            <a:r>
              <a:rPr lang="en-US" sz="4800" b="1" dirty="0">
                <a:ln>
                  <a:solidFill>
                    <a:schemeClr val="accent1">
                      <a:lumMod val="20000"/>
                      <a:lumOff val="80000"/>
                    </a:schemeClr>
                  </a:solidFill>
                </a:ln>
                <a:solidFill>
                  <a:schemeClr val="bg1">
                    <a:lumMod val="95000"/>
                  </a:schemeClr>
                </a:solidFill>
                <a:effectLst>
                  <a:glow rad="101600">
                    <a:schemeClr val="tx2">
                      <a:alpha val="60000"/>
                    </a:schemeClr>
                  </a:glow>
                </a:effectLst>
              </a:rPr>
              <a:t>Gene List Analysis Report</a:t>
            </a:r>
          </a:p>
        </p:txBody>
      </p:sp>
      <p:sp>
        <p:nvSpPr>
          <p:cNvPr id="10" name="TextBox 9"/>
          <p:cNvSpPr txBox="1"/>
          <p:nvPr/>
        </p:nvSpPr>
        <p:spPr>
          <a:xfrm>
            <a:off x="47137" y="6320784"/>
            <a:ext cx="2454518" cy="369332"/>
          </a:xfrm>
          <a:prstGeom prst="rect">
            <a:avLst/>
          </a:prstGeom>
          <a:noFill/>
        </p:spPr>
        <p:txBody>
          <a:bodyPr wrap="none" rtlCol="0">
            <a:spAutoFit/>
          </a:bodyPr>
          <a:lstStyle/>
          <a:p>
            <a:r>
              <a:rPr lang="en-US" b="1" dirty="0">
                <a:solidFill>
                  <a:schemeClr val="bg1">
                    <a:lumMod val="95000"/>
                  </a:schemeClr>
                </a:solidFill>
                <a:effectLst>
                  <a:glow rad="101600">
                    <a:schemeClr val="accent1">
                      <a:lumMod val="50000"/>
                      <a:alpha val="60000"/>
                    </a:schemeClr>
                  </a:glow>
                </a:effectLst>
                <a:latin typeface="Arial" panose="020B0604020202020204" pitchFamily="34" charset="0"/>
                <a:cs typeface="Arial" panose="020B0604020202020204" pitchFamily="34" charset="0"/>
              </a:rPr>
              <a:t>http://metascape.org</a:t>
            </a:r>
          </a:p>
        </p:txBody>
      </p:sp>
      <p:sp>
        <p:nvSpPr>
          <p:cNvPr id="8" name="Oval Callout 7"/>
          <p:cNvSpPr/>
          <p:nvPr/>
        </p:nvSpPr>
        <p:spPr>
          <a:xfrm>
            <a:off x="2252496" y="5481364"/>
            <a:ext cx="2603195" cy="983827"/>
          </a:xfrm>
          <a:prstGeom prst="wedgeEllipseCallout">
            <a:avLst>
              <a:gd name="adj1" fmla="val -51853"/>
              <a:gd name="adj2" fmla="val 34370"/>
            </a:avLst>
          </a:prstGeom>
          <a:solidFill>
            <a:schemeClr val="accent1"/>
          </a:solidFill>
          <a:ln>
            <a:solidFill>
              <a:schemeClr val="bg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bg1">
                    <a:lumMod val="95000"/>
                  </a:schemeClr>
                </a:solidFill>
              </a:rPr>
              <a:t>Hint: Each slide has notes that explain the analysis!</a:t>
            </a:r>
          </a:p>
        </p:txBody>
      </p:sp>
      <p:sp>
        <p:nvSpPr>
          <p:cNvPr id="7" name="TextBox 6"/>
          <p:cNvSpPr txBox="1"/>
          <p:nvPr/>
        </p:nvSpPr>
        <p:spPr>
          <a:xfrm>
            <a:off x="10084290" y="6320784"/>
            <a:ext cx="1967205" cy="369332"/>
          </a:xfrm>
          <a:prstGeom prst="rect">
            <a:avLst/>
          </a:prstGeom>
          <a:noFill/>
        </p:spPr>
        <p:txBody>
          <a:bodyPr wrap="none" rtlCol="0">
            <a:spAutoFit/>
          </a:bodyPr>
          <a:lstStyle/>
          <a:p>
            <a:r>
              <a:rPr lang="en-US" b="1" dirty="0">
                <a:solidFill>
                  <a:schemeClr val="bg1">
                    <a:lumMod val="95000"/>
                  </a:schemeClr>
                </a:solidFill>
                <a:latin typeface="Arial" panose="020B0604020202020204" pitchFamily="34" charset="0"/>
                <a:cs typeface="Arial" panose="020B0604020202020204" pitchFamily="34" charset="0"/>
              </a:rPr>
              <a:t>Oct 7, 2020</a:t>
            </a: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7" y="0"/>
            <a:ext cx="1214309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505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Content Placeholder 2"/>
          <p:cNvSpPr>
            <a:spLocks noGrp="1"/>
          </p:cNvSpPr>
          <p:nvPr>
            <p:ph idx="1"/>
          </p:nvPr>
        </p:nvSpPr>
        <p:spPr/>
        <p:txBody>
          <a:bodyPr/>
          <a:lstStyle/>
          <a:p>
            <a:endParaRPr lang="en-IN"/>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352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1994</TotalTime>
  <Words>1771</Words>
  <Application>Microsoft Office PowerPoint</Application>
  <PresentationFormat>Custom</PresentationFormat>
  <Paragraphs>138</Paragraphs>
  <Slides>42</Slides>
  <Notes>11</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Team Members</vt:lpstr>
      <vt:lpstr>Deep Learning Model Results &amp; Discussion</vt:lpstr>
      <vt:lpstr>PowerPoint Presentation</vt:lpstr>
      <vt:lpstr>PowerPoint Presentation</vt:lpstr>
      <vt:lpstr>PowerPoint Presentation</vt:lpstr>
      <vt:lpstr>Gene List Analysis Report</vt:lpstr>
      <vt:lpstr>PowerPoint Presentation</vt:lpstr>
      <vt:lpstr>PowerPoint Presentation</vt:lpstr>
      <vt:lpstr>PowerPoint Presentation</vt:lpstr>
      <vt:lpstr>PowerPoint Presentation</vt:lpstr>
      <vt:lpstr>PowerPoint Presentation</vt:lpstr>
      <vt:lpstr>PowerPoint Presentation</vt:lpstr>
      <vt:lpstr>Gene Overlap Analysis</vt:lpstr>
      <vt:lpstr>Gene Overlap Analysis Expanded via Shared Enriched Ontologies</vt:lpstr>
      <vt:lpstr>Enriched Ontology Clusters Across Studies</vt:lpstr>
      <vt:lpstr>Enriched Ontology Clusters Colored by Cluster ID</vt:lpstr>
      <vt:lpstr>Enriched Ontology Clusters Colored by p-Value</vt:lpstr>
      <vt:lpstr>Enriched Ontology Clusters Pied by Gene Counts Across Studies</vt:lpstr>
      <vt:lpstr>Protein-protein Interaction Network</vt:lpstr>
      <vt:lpstr>Biological Interpretation PPI Network &amp; MCODE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Review of Gene Correlation</vt:lpstr>
      <vt:lpstr>Process Flow</vt:lpstr>
      <vt:lpstr>Essential Finding</vt:lpstr>
      <vt:lpstr>Next Stage</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MADAN KUMAR</cp:lastModifiedBy>
  <cp:revision>104</cp:revision>
  <dcterms:created xsi:type="dcterms:W3CDTF">2013-08-21T19:17:07Z</dcterms:created>
  <dcterms:modified xsi:type="dcterms:W3CDTF">2020-10-08T15:37:23Z</dcterms:modified>
</cp:coreProperties>
</file>